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8" r:id="rId2"/>
    <p:sldId id="259" r:id="rId3"/>
    <p:sldId id="269" r:id="rId4"/>
    <p:sldId id="263" r:id="rId5"/>
    <p:sldId id="264" r:id="rId6"/>
    <p:sldId id="265" r:id="rId7"/>
    <p:sldId id="266" r:id="rId8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6272" autoAdjust="0"/>
  </p:normalViewPr>
  <p:slideViewPr>
    <p:cSldViewPr>
      <p:cViewPr>
        <p:scale>
          <a:sx n="75" d="100"/>
          <a:sy n="75" d="100"/>
        </p:scale>
        <p:origin x="-142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D98AEF1C-D84E-40E9-8B13-D73FBD0A4DF2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2045B83-A9DA-4579-8400-8867A5EBF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233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171BD-ED63-4B10-9CBD-867FCC25CB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Office_Excel_Worksheet1.xlsx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2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jpeg"/><Relationship Id="rId4" Type="http://schemas.openxmlformats.org/officeDocument/2006/relationships/package" Target="../embeddings/Microsoft_Office_Excel_Worksheet3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jpeg"/><Relationship Id="rId4" Type="http://schemas.openxmlformats.org/officeDocument/2006/relationships/package" Target="../embeddings/Microsoft_Office_Excel_Worksheet4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jpeg"/><Relationship Id="rId4" Type="http://schemas.openxmlformats.org/officeDocument/2006/relationships/package" Target="../embeddings/Microsoft_Office_Excel_Worksheet5.xls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05800" cy="2590800"/>
          </a:xfrm>
        </p:spPr>
        <p:txBody>
          <a:bodyPr>
            <a:normAutofit fontScale="70000" lnSpcReduction="20000"/>
          </a:bodyPr>
          <a:lstStyle/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3600" dirty="0" smtClean="0">
              <a:latin typeface="+mj-lt"/>
            </a:endParaRP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600" b="1" dirty="0" smtClean="0">
                <a:solidFill>
                  <a:srgbClr val="000000"/>
                </a:solidFill>
                <a:latin typeface="+mj-lt"/>
              </a:rPr>
              <a:t>Financial Highlights</a:t>
            </a: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3600" dirty="0" smtClean="0">
                <a:solidFill>
                  <a:srgbClr val="000000"/>
                </a:solidFill>
                <a:latin typeface="+mj-lt"/>
              </a:rPr>
              <a:t> </a:t>
            </a:r>
            <a:endParaRPr lang="en-US" sz="3300" i="1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4600" b="1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An Overview </a:t>
            </a: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4600" b="1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of Financial Performance for the F.Y. 2019-2020</a:t>
            </a:r>
            <a:endParaRPr lang="en-US" sz="4600" dirty="0" smtClean="0">
              <a:latin typeface="+mj-lt"/>
            </a:endParaRP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324600"/>
            <a:ext cx="7620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1/7</a:t>
            </a:r>
          </a:p>
          <a:p>
            <a:endParaRPr lang="en-US" altLang="en-US" dirty="0" smtClean="0"/>
          </a:p>
        </p:txBody>
      </p:sp>
      <p:pic>
        <p:nvPicPr>
          <p:cNvPr id="1026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" y="76201"/>
            <a:ext cx="8477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001000" y="6356350"/>
            <a:ext cx="7620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2/7</a:t>
            </a:r>
          </a:p>
          <a:p>
            <a:endParaRPr lang="en-US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81000"/>
            <a:ext cx="8229600" cy="914400"/>
          </a:xfrm>
        </p:spPr>
        <p:txBody>
          <a:bodyPr anchor="ctr">
            <a:noAutofit/>
          </a:bodyPr>
          <a:lstStyle/>
          <a:p>
            <a:pPr algn="ctr" eaLnBrk="1" hangingPunct="1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4400" b="1" u="sng" dirty="0" smtClean="0">
                <a:solidFill>
                  <a:srgbClr val="000000"/>
                </a:solidFill>
                <a:cs typeface="Arial" charset="0"/>
              </a:rPr>
              <a:t>Financial Performance </a:t>
            </a:r>
            <a:endParaRPr lang="en-US" sz="4400" b="1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447800" y="1143000"/>
            <a:ext cx="6477000" cy="44958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  <a:buNone/>
              <a:defRPr/>
            </a:pPr>
            <a:endParaRPr kumimoji="1" lang="en-US" sz="2000" dirty="0" smtClean="0">
              <a:solidFill>
                <a:srgbClr val="002060"/>
              </a:solidFill>
              <a:latin typeface="+mj-lt"/>
              <a:cs typeface="Arial" charset="0"/>
            </a:endParaRPr>
          </a:p>
          <a:p>
            <a:pPr>
              <a:lnSpc>
                <a:spcPct val="200000"/>
              </a:lnSpc>
              <a:spcBef>
                <a:spcPct val="0"/>
              </a:spcBef>
              <a:defRPr/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Financial Highlights</a:t>
            </a:r>
          </a:p>
          <a:p>
            <a:pPr eaLnBrk="1" hangingPunct="1">
              <a:lnSpc>
                <a:spcPct val="200000"/>
              </a:lnSpc>
              <a:spcBef>
                <a:spcPct val="0"/>
              </a:spcBef>
              <a:defRPr/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Project wise Sales Analysis</a:t>
            </a:r>
          </a:p>
          <a:p>
            <a:pPr>
              <a:lnSpc>
                <a:spcPct val="200000"/>
              </a:lnSpc>
              <a:spcBef>
                <a:spcPct val="0"/>
              </a:spcBef>
              <a:defRPr/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Segment wise </a:t>
            </a: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performance</a:t>
            </a:r>
            <a:endParaRPr kumimoji="1" lang="en-US" sz="2000" dirty="0" smtClean="0">
              <a:solidFill>
                <a:srgbClr val="002060"/>
              </a:solidFill>
              <a:latin typeface="+mj-lt"/>
              <a:cs typeface="Arial" charset="0"/>
            </a:endParaRPr>
          </a:p>
          <a:p>
            <a:pPr>
              <a:lnSpc>
                <a:spcPct val="200000"/>
              </a:lnSpc>
              <a:spcBef>
                <a:spcPct val="0"/>
              </a:spcBef>
              <a:defRPr/>
            </a:pPr>
            <a:endParaRPr kumimoji="1" lang="en-US" sz="2000" dirty="0" smtClean="0">
              <a:solidFill>
                <a:srgbClr val="002060"/>
              </a:solidFill>
              <a:latin typeface="+mj-lt"/>
              <a:cs typeface="Arial" charset="0"/>
            </a:endParaRPr>
          </a:p>
        </p:txBody>
      </p:sp>
      <p:pic>
        <p:nvPicPr>
          <p:cNvPr id="5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" y="76201"/>
            <a:ext cx="8477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76200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239000" cy="1066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tabLst>
                <a:tab pos="2222500" algn="l"/>
              </a:tabLst>
              <a:defRPr/>
            </a:pPr>
            <a:r>
              <a:rPr lang="en-US" sz="2800" b="1" dirty="0" smtClean="0">
                <a:solidFill>
                  <a:srgbClr val="000000"/>
                </a:solidFill>
                <a:cs typeface="Calibri" pitchFamily="34" charset="0"/>
              </a:rPr>
              <a:t>Financial Results</a:t>
            </a:r>
            <a:br>
              <a:rPr lang="en-US" sz="2800" b="1" dirty="0" smtClean="0">
                <a:solidFill>
                  <a:srgbClr val="000000"/>
                </a:solidFill>
                <a:cs typeface="Calibri" pitchFamily="34" charset="0"/>
              </a:rPr>
            </a:br>
            <a:r>
              <a:rPr lang="en-US" sz="2800" b="1" dirty="0" smtClean="0">
                <a:solidFill>
                  <a:srgbClr val="000000"/>
                </a:solidFill>
                <a:cs typeface="Calibri" pitchFamily="34" charset="0"/>
              </a:rPr>
              <a:t>for the Year ended on 31</a:t>
            </a:r>
            <a:r>
              <a:rPr lang="en-US" sz="2800" b="1" baseline="30000" dirty="0" smtClean="0">
                <a:solidFill>
                  <a:srgbClr val="000000"/>
                </a:solidFill>
                <a:cs typeface="Calibri" pitchFamily="34" charset="0"/>
              </a:rPr>
              <a:t>st </a:t>
            </a:r>
            <a:r>
              <a:rPr lang="en-US" sz="2800" b="1" dirty="0" smtClean="0">
                <a:solidFill>
                  <a:srgbClr val="000000"/>
                </a:solidFill>
                <a:cs typeface="Calibri" pitchFamily="34" charset="0"/>
              </a:rPr>
              <a:t> March, 2020</a:t>
            </a:r>
            <a:endParaRPr lang="en-US" sz="2800" b="1" dirty="0">
              <a:cs typeface="Calibri" pitchFamily="34" charset="0"/>
            </a:endParaRPr>
          </a:p>
        </p:txBody>
      </p:sp>
      <p:graphicFrame>
        <p:nvGraphicFramePr>
          <p:cNvPr id="1026" name="Object 1">
            <a:hlinkClick r:id="" action="ppaction://noaction" highlightClick="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92978315"/>
              </p:ext>
            </p:extLst>
          </p:nvPr>
        </p:nvGraphicFramePr>
        <p:xfrm>
          <a:off x="609600" y="1295400"/>
          <a:ext cx="8077200" cy="5029200"/>
        </p:xfrm>
        <a:graphic>
          <a:graphicData uri="http://schemas.openxmlformats.org/presentationml/2006/ole">
            <p:oleObj spid="_x0000_s31853" name="Worksheet" r:id="rId5" imgW="6019800" imgH="4438650" progId="Excel.Sheet.12">
              <p:embed/>
            </p:oleObj>
          </a:graphicData>
        </a:graphic>
      </p:graphicFrame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553200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fld id="{ACF6F402-D8FB-4DB0-BAC0-92EE17AD2703}" type="slidenum">
              <a:rPr lang="en-US" smtClean="0"/>
              <a:pPr>
                <a:defRPr/>
              </a:pPr>
              <a:t>3</a:t>
            </a:fld>
            <a:r>
              <a:rPr lang="en-US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219200" y="152400"/>
            <a:ext cx="7391400" cy="838200"/>
          </a:xfrm>
          <a:prstGeom prst="rect">
            <a:avLst/>
          </a:prstGeom>
        </p:spPr>
        <p:txBody>
          <a:bodyPr lIns="0" rIns="0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Project-wise Sales Analysis – Mining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(For the Year ended on 31</a:t>
            </a:r>
            <a:r>
              <a:rPr lang="en-US" sz="2000" b="1" baseline="30000" dirty="0">
                <a:solidFill>
                  <a:srgbClr val="000000"/>
                </a:solidFill>
                <a:latin typeface="+mj-lt"/>
                <a:cs typeface="Arial" pitchFamily="34" charset="0"/>
              </a:rPr>
              <a:t>st</a:t>
            </a:r>
            <a:r>
              <a:rPr lang="en-US" sz="20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 March, </a:t>
            </a:r>
            <a:r>
              <a:rPr lang="en-US" sz="20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2020)</a:t>
            </a:r>
            <a:endParaRPr lang="en-US" sz="2000" b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14363" y="1228725"/>
          <a:ext cx="7854950" cy="4287838"/>
        </p:xfrm>
        <a:graphic>
          <a:graphicData uri="http://schemas.openxmlformats.org/presentationml/2006/ole">
            <p:oleObj spid="_x0000_s4312" name="Worksheet" r:id="rId3" imgW="4505249" imgH="2485949" progId="Excel.Sheet.12">
              <p:embed/>
            </p:oleObj>
          </a:graphicData>
        </a:graphic>
      </p:graphicFrame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400800"/>
            <a:ext cx="762000" cy="3048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4/7</a:t>
            </a:r>
          </a:p>
        </p:txBody>
      </p:sp>
      <p:graphicFrame>
        <p:nvGraphicFramePr>
          <p:cNvPr id="307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13509024"/>
              </p:ext>
            </p:extLst>
          </p:nvPr>
        </p:nvGraphicFramePr>
        <p:xfrm>
          <a:off x="330200" y="1143000"/>
          <a:ext cx="8547100" cy="5359400"/>
        </p:xfrm>
        <a:graphic>
          <a:graphicData uri="http://schemas.openxmlformats.org/presentationml/2006/ole">
            <p:oleObj spid="_x0000_s4313" name="Worksheet" r:id="rId4" imgW="5534025" imgH="3495675" progId="Excel.Sheet.12">
              <p:embed/>
            </p:oleObj>
          </a:graphicData>
        </a:graphic>
      </p:graphicFrame>
      <p:pic>
        <p:nvPicPr>
          <p:cNvPr id="6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130175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85042644"/>
              </p:ext>
            </p:extLst>
          </p:nvPr>
        </p:nvGraphicFramePr>
        <p:xfrm>
          <a:off x="533400" y="1905000"/>
          <a:ext cx="8048625" cy="2986088"/>
        </p:xfrm>
        <a:graphic>
          <a:graphicData uri="http://schemas.openxmlformats.org/presentationml/2006/ole">
            <p:oleObj spid="_x0000_s5229" name="Worksheet" r:id="rId4" imgW="8505661" imgH="3143262" progId="Excel.Sheet.12">
              <p:embed/>
            </p:oleObj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838200"/>
            <a:ext cx="7391400" cy="838200"/>
          </a:xfrm>
        </p:spPr>
        <p:txBody>
          <a:bodyPr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Project-wise Sales Analysis – Power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2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en-US" sz="24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(For the Year ended on 31</a:t>
            </a:r>
            <a:r>
              <a:rPr lang="en-US" sz="2400" b="1" baseline="30000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st</a:t>
            </a:r>
            <a:r>
              <a:rPr lang="en-US" sz="24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 March, 2020) </a:t>
            </a:r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248400"/>
            <a:ext cx="762000" cy="3048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5/7</a:t>
            </a:r>
          </a:p>
        </p:txBody>
      </p:sp>
      <p:pic>
        <p:nvPicPr>
          <p:cNvPr id="5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130175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81000"/>
            <a:ext cx="7772400" cy="762000"/>
          </a:xfrm>
        </p:spPr>
        <p:txBody>
          <a:bodyPr>
            <a:noAutofit/>
          </a:bodyPr>
          <a:lstStyle/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3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Segment-wise Performance </a:t>
            </a:r>
          </a:p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For the Year ended on 31</a:t>
            </a:r>
            <a:r>
              <a:rPr lang="en-US" sz="2200" b="1" baseline="30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th</a:t>
            </a: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March,2020 </a:t>
            </a:r>
          </a:p>
        </p:txBody>
      </p:sp>
      <p:sp>
        <p:nvSpPr>
          <p:cNvPr id="512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248400"/>
            <a:ext cx="7620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6/7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803525" y="6137275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Constantia" pitchFamily="18" charset="0"/>
            </a:endParaRPr>
          </a:p>
          <a:p>
            <a:endParaRPr lang="en-US" sz="2400">
              <a:latin typeface="Constantia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71868280"/>
              </p:ext>
            </p:extLst>
          </p:nvPr>
        </p:nvGraphicFramePr>
        <p:xfrm>
          <a:off x="482600" y="1320800"/>
          <a:ext cx="8216900" cy="3581400"/>
        </p:xfrm>
        <a:graphic>
          <a:graphicData uri="http://schemas.openxmlformats.org/presentationml/2006/ole">
            <p:oleObj spid="_x0000_s6253" name="Worksheet" r:id="rId4" imgW="5505570" imgH="2409735" progId="Excel.Sheet.12">
              <p:embed/>
            </p:oleObj>
          </a:graphicData>
        </a:graphic>
      </p:graphicFrame>
      <p:pic>
        <p:nvPicPr>
          <p:cNvPr id="6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130175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90600" y="2819400"/>
            <a:ext cx="7315200" cy="1143000"/>
          </a:xfrm>
          <a:extLst/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rgbClr val="000000"/>
                </a:solidFill>
              </a:rPr>
              <a:t>Thank You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72200"/>
            <a:ext cx="7620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7/7</a:t>
            </a:r>
          </a:p>
        </p:txBody>
      </p:sp>
      <p:pic>
        <p:nvPicPr>
          <p:cNvPr id="4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0175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1202</TotalTime>
  <Words>66</Words>
  <Application>Microsoft Office PowerPoint</Application>
  <PresentationFormat>On-screen Show (4:3)</PresentationFormat>
  <Paragraphs>24</Paragraphs>
  <Slides>7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Flow</vt:lpstr>
      <vt:lpstr>Worksheet</vt:lpstr>
      <vt:lpstr>Microsoft Office Excel Worksheet</vt:lpstr>
      <vt:lpstr>Slide 1</vt:lpstr>
      <vt:lpstr>Financial Performance </vt:lpstr>
      <vt:lpstr>Financial Results for the Year ended on 31st  March, 2020</vt:lpstr>
      <vt:lpstr>Slide 4</vt:lpstr>
      <vt:lpstr>Project-wise Sales Analysis – Power (For the Year ended on 31st March, 2020) </vt:lpstr>
      <vt:lpstr>Slide 6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for preparation of Accounts of F.Y. 2016-17</dc:title>
  <dc:creator>ANUPMA KARTICK IYER</dc:creator>
  <cp:lastModifiedBy>SHKISHORE</cp:lastModifiedBy>
  <cp:revision>612</cp:revision>
  <dcterms:created xsi:type="dcterms:W3CDTF">2006-08-16T00:00:00Z</dcterms:created>
  <dcterms:modified xsi:type="dcterms:W3CDTF">2020-06-24T06:04:37Z</dcterms:modified>
</cp:coreProperties>
</file>