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27" r:id="rId1"/>
  </p:sldMasterIdLst>
  <p:notesMasterIdLst>
    <p:notesMasterId r:id="rId9"/>
  </p:notesMasterIdLst>
  <p:sldIdLst>
    <p:sldId id="257" r:id="rId2"/>
    <p:sldId id="282" r:id="rId3"/>
    <p:sldId id="284" r:id="rId4"/>
    <p:sldId id="264" r:id="rId5"/>
    <p:sldId id="266" r:id="rId6"/>
    <p:sldId id="285" r:id="rId7"/>
    <p:sldId id="267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2" autoAdjust="0"/>
    <p:restoredTop sz="95758" autoAdjust="0"/>
  </p:normalViewPr>
  <p:slideViewPr>
    <p:cSldViewPr>
      <p:cViewPr varScale="1">
        <p:scale>
          <a:sx n="97" d="100"/>
          <a:sy n="97" d="100"/>
        </p:scale>
        <p:origin x="-40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17F9EF0-790E-47AE-B12A-8B1709471D6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7D1ECEC-3511-4874-B4B0-3ADA5406F7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4344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1508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8676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4580" name="Footer Placeholder 3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Footer Placeholder 3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DA2685-3664-4A25-BCE0-71EE691680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3BF89C9-785D-4F66-84B9-A2CFBB6DD75D}" type="datetimeFigureOut">
              <a:rPr lang="en-US" smtClean="0"/>
              <a:pPr/>
              <a:t>02/08/2019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15C15E-2478-415D-9106-C95356DD26E8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  <p:pic>
        <p:nvPicPr>
          <p:cNvPr id="14" name="Picture 1" descr="?view=att&amp;th=12ca62b47a68a801&amp;attid=0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28600" y="76200"/>
            <a:ext cx="914400" cy="8606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28" r:id="rId1"/>
    <p:sldLayoutId id="2147484329" r:id="rId2"/>
    <p:sldLayoutId id="2147484330" r:id="rId3"/>
    <p:sldLayoutId id="2147484331" r:id="rId4"/>
    <p:sldLayoutId id="2147484332" r:id="rId5"/>
    <p:sldLayoutId id="2147484333" r:id="rId6"/>
    <p:sldLayoutId id="2147484334" r:id="rId7"/>
    <p:sldLayoutId id="2147484335" r:id="rId8"/>
    <p:sldLayoutId id="2147484336" r:id="rId9"/>
    <p:sldLayoutId id="2147484337" r:id="rId10"/>
    <p:sldLayoutId id="2147484338" r:id="rId11"/>
    <p:sldLayoutId id="2147484339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eg"/><Relationship Id="rId4" Type="http://schemas.openxmlformats.org/officeDocument/2006/relationships/package" Target="../embeddings/Microsoft_Office_Excel_Worksheet1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2.xlsx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Microsoft_Office_Excel_Worksheet3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Microsoft_Office_Excel_Worksheet4.xlsx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305800" cy="4953000"/>
          </a:xfrm>
        </p:spPr>
        <p:txBody>
          <a:bodyPr>
            <a:normAutofit/>
          </a:bodyPr>
          <a:lstStyle/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3600" dirty="0" smtClean="0">
              <a:latin typeface="+mj-lt"/>
            </a:endParaRP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6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Financial Highlights        </a:t>
            </a:r>
            <a:r>
              <a:rPr lang="en-US" sz="36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rPr>
              <a:t> </a:t>
            </a:r>
            <a:r>
              <a:rPr lang="en-US" sz="35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An Overview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35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of Financial Performance for the Quarter-1 of 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en-US" sz="3500" b="1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rPr>
              <a:t>FY 2019-20</a:t>
            </a:r>
          </a:p>
          <a:p>
            <a:pPr marL="365760" indent="-256032" algn="ctr" eaLnBrk="1" fontAlgn="auto" hangingPunct="1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en-US" sz="3600" dirty="0" smtClean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1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2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990600"/>
            <a:ext cx="8229600" cy="914400"/>
          </a:xfrm>
        </p:spPr>
        <p:txBody>
          <a:bodyPr anchor="ctr" anchorCtr="0">
            <a:noAutofit/>
          </a:bodyPr>
          <a:lstStyle/>
          <a:p>
            <a:pPr algn="ctr" eaLnBrk="1" fontAlgn="auto" hangingPunct="1">
              <a:lnSpc>
                <a:spcPct val="200000"/>
              </a:lnSpc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4000" b="1" u="sng" dirty="0" smtClean="0">
                <a:solidFill>
                  <a:srgbClr val="000000"/>
                </a:solidFill>
                <a:cs typeface="Arial" charset="0"/>
              </a:rPr>
              <a:t>Quarterly Performance</a:t>
            </a:r>
            <a:r>
              <a:rPr lang="en-US" sz="3200" b="1" u="sng" dirty="0" smtClean="0">
                <a:solidFill>
                  <a:srgbClr val="000000"/>
                </a:solidFill>
                <a:cs typeface="Arial" charset="0"/>
              </a:rPr>
              <a:t> </a:t>
            </a:r>
            <a:endParaRPr lang="en-US" sz="3200" b="1" dirty="0" smtClean="0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447800" y="1981200"/>
            <a:ext cx="6477000" cy="281940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  <a:spcBef>
                <a:spcPct val="0"/>
              </a:spcBef>
              <a:buNone/>
            </a:pPr>
            <a:endParaRPr kumimoji="1" lang="en-US" sz="2000" dirty="0" smtClean="0">
              <a:solidFill>
                <a:srgbClr val="002060"/>
              </a:solidFill>
              <a:cs typeface="Arial" charset="0"/>
            </a:endParaRP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Financial Results</a:t>
            </a:r>
          </a:p>
          <a:p>
            <a:pPr eaLnBrk="1" hangingPunct="1"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Project wise Sales Analysis</a:t>
            </a:r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kumimoji="1" lang="en-US" sz="2000" dirty="0" smtClean="0">
                <a:solidFill>
                  <a:srgbClr val="002060"/>
                </a:solidFill>
                <a:latin typeface="+mj-lt"/>
                <a:cs typeface="Arial" charset="0"/>
              </a:rPr>
              <a:t>Segment wise performance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457201" y="1757363"/>
          <a:ext cx="8305800" cy="4451350"/>
        </p:xfrm>
        <a:graphic>
          <a:graphicData uri="http://schemas.openxmlformats.org/presentationml/2006/ole">
            <p:oleObj spid="_x0000_s57346" name="Worksheet" r:id="rId4" imgW="6619875" imgH="3552825" progId="Excel.Sheet.12">
              <p:embed/>
            </p:oleObj>
          </a:graphicData>
        </a:graphic>
      </p:graphicFrame>
      <p:pic>
        <p:nvPicPr>
          <p:cNvPr id="2051" name="Picture 1" descr="?view=att&amp;th=12ca62b47a68a801&amp;attid=0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76200"/>
            <a:ext cx="914400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143000" y="685800"/>
            <a:ext cx="7086600" cy="914400"/>
          </a:xfrm>
          <a:extLst>
            <a:ext uri="{909E8E84-426E-40DD-AFC4-6F175D3DCCD1}"/>
            <a:ext uri="{91240B29-F687-4F45-9708-019B960494DF}"/>
          </a:extLst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rgbClr val="000000"/>
                </a:solidFill>
                <a:cs typeface="Arial" pitchFamily="34" charset="0"/>
              </a:rPr>
              <a:t>Financial Results </a:t>
            </a:r>
            <a: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en-US" sz="3100" b="1" dirty="0" smtClean="0">
                <a:solidFill>
                  <a:srgbClr val="000000"/>
                </a:solidFill>
                <a:cs typeface="Arial" pitchFamily="34" charset="0"/>
              </a:rPr>
              <a:t>for the Quarter ended on </a:t>
            </a: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30</a:t>
            </a:r>
            <a:r>
              <a:rPr lang="en-US" sz="3200" b="1" baseline="30000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th </a:t>
            </a:r>
            <a:r>
              <a:rPr lang="en-US" sz="3200" b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June, 2019</a:t>
            </a:r>
            <a:endParaRPr lang="en-US" sz="3100" b="1" dirty="0">
              <a:cs typeface="Arial" pitchFamily="34" charset="0"/>
            </a:endParaRPr>
          </a:p>
        </p:txBody>
      </p:sp>
      <p:sp>
        <p:nvSpPr>
          <p:cNvPr id="2053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400800"/>
            <a:ext cx="762000" cy="3048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4/7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295400" y="152400"/>
            <a:ext cx="7391400" cy="762000"/>
          </a:xfrm>
          <a:prstGeom prst="rect">
            <a:avLst/>
          </a:prstGeom>
        </p:spPr>
        <p:txBody>
          <a:bodyPr vert="horz" lIns="0" tIns="45720" r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n-ea"/>
                <a:cs typeface="Arial" pitchFamily="34" charset="0"/>
              </a:rPr>
              <a:t>Project-wise Sales Analysis – Mining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(For the </a:t>
            </a:r>
            <a:r>
              <a:rPr lang="en-US" sz="2400" b="1" dirty="0" smtClean="0">
                <a:latin typeface="+mj-lt"/>
                <a:cs typeface="Arial" pitchFamily="34" charset="0"/>
              </a:rPr>
              <a:t>Quarter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ended 30</a:t>
            </a:r>
            <a:r>
              <a:rPr lang="en-US" sz="2400" b="1" baseline="30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th</a:t>
            </a:r>
            <a:r>
              <a:rPr lang="en-US" sz="24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June, 2019)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n-ea"/>
              <a:cs typeface="Arial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83972225"/>
              </p:ext>
            </p:extLst>
          </p:nvPr>
        </p:nvGraphicFramePr>
        <p:xfrm>
          <a:off x="407988" y="1065213"/>
          <a:ext cx="8594725" cy="5335587"/>
        </p:xfrm>
        <a:graphic>
          <a:graphicData uri="http://schemas.openxmlformats.org/presentationml/2006/ole">
            <p:oleObj spid="_x0000_s26647" name="Worksheet" r:id="rId3" imgW="5248275" imgH="3695700" progId="Excel.Sheet.12">
              <p:embed/>
            </p:oleObj>
          </a:graphicData>
        </a:graphic>
      </p:graphicFrame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77200" y="6492875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z="1100" smtClean="0"/>
              <a:pPr>
                <a:defRPr/>
              </a:pPr>
              <a:t>4</a:t>
            </a:fld>
            <a:r>
              <a:rPr lang="en-US" sz="1100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74242307"/>
              </p:ext>
            </p:extLst>
          </p:nvPr>
        </p:nvGraphicFramePr>
        <p:xfrm>
          <a:off x="457200" y="1905000"/>
          <a:ext cx="8207375" cy="2797175"/>
        </p:xfrm>
        <a:graphic>
          <a:graphicData uri="http://schemas.openxmlformats.org/presentationml/2006/ole">
            <p:oleObj spid="_x0000_s28695" name="Worksheet" r:id="rId4" imgW="8572500" imgH="2924175" progId="Excel.Sheet.12">
              <p:embed/>
            </p:oleObj>
          </a:graphicData>
        </a:graphic>
      </p:graphicFrame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990600"/>
            <a:ext cx="7391400" cy="762000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0"/>
              </a:spcBef>
              <a:defRPr/>
            </a:pPr>
            <a:r>
              <a:rPr lang="en-US" sz="32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Project-wise Sales Analysis – Power</a:t>
            </a:r>
            <a: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2800" b="1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(For the Quarter ended 30</a:t>
            </a:r>
            <a:r>
              <a:rPr lang="en-US" sz="2400" b="1" baseline="30000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th</a:t>
            </a:r>
            <a:r>
              <a:rPr lang="en-US" sz="24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 June, 2019)</a:t>
            </a:r>
            <a:r>
              <a:rPr lang="en-US" sz="2200" b="1" dirty="0" smtClean="0">
                <a:solidFill>
                  <a:srgbClr val="000000"/>
                </a:solidFill>
                <a:ea typeface="+mn-ea"/>
                <a:cs typeface="Arial" pitchFamily="34" charset="0"/>
              </a:rPr>
              <a:t> </a:t>
            </a: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5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14400" y="533400"/>
            <a:ext cx="7772400" cy="762000"/>
          </a:xfrm>
        </p:spPr>
        <p:txBody>
          <a:bodyPr>
            <a:noAutofit/>
          </a:bodyPr>
          <a:lstStyle/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en-US" sz="3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Segment-wise Performance </a:t>
            </a:r>
          </a:p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For the Quarter ended 30</a:t>
            </a:r>
            <a:r>
              <a:rPr lang="en-US" sz="2200" b="1" baseline="30000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th</a:t>
            </a: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June, 2019</a:t>
            </a:r>
          </a:p>
          <a:p>
            <a:pPr marL="0" indent="0" algn="ctr" eaLnBrk="1" fontAlgn="auto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sz="2200" b="1" dirty="0" smtClean="0">
                <a:solidFill>
                  <a:srgbClr val="000000"/>
                </a:solidFill>
                <a:latin typeface="+mj-lt"/>
                <a:cs typeface="Arial" pitchFamily="34" charset="0"/>
              </a:rPr>
              <a:t> 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001000" y="635635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6/7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2803525" y="6137275"/>
            <a:ext cx="1841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>
              <a:latin typeface="Constantia" pitchFamily="18" charset="0"/>
            </a:endParaRPr>
          </a:p>
          <a:p>
            <a:pPr eaLnBrk="0" hangingPunct="0"/>
            <a:endParaRPr lang="en-US" sz="2400">
              <a:latin typeface="Constantia" pitchFamily="18" charset="0"/>
            </a:endParaRP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381000" y="1527175"/>
          <a:ext cx="8345488" cy="4137025"/>
        </p:xfrm>
        <a:graphic>
          <a:graphicData uri="http://schemas.openxmlformats.org/presentationml/2006/ole">
            <p:oleObj spid="_x0000_s81922" name="Worksheet" r:id="rId4" imgW="5610225" imgH="2800350" progId="Excel.Sheet.12">
              <p:embed/>
            </p:oleObj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mtClean="0"/>
              <a:t>Thank You</a:t>
            </a:r>
            <a:endParaRPr lang="en-US" dirty="0"/>
          </a:p>
        </p:txBody>
      </p:sp>
      <p:sp>
        <p:nvSpPr>
          <p:cNvPr id="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924800" y="6324600"/>
            <a:ext cx="762000" cy="365125"/>
          </a:xfrm>
        </p:spPr>
        <p:txBody>
          <a:bodyPr>
            <a:normAutofit/>
          </a:bodyPr>
          <a:lstStyle/>
          <a:p>
            <a:pPr>
              <a:defRPr/>
            </a:pPr>
            <a:fld id="{09A36059-F032-49BD-9AF0-997821275864}" type="slidenum">
              <a:rPr lang="en-US" smtClean="0"/>
              <a:pPr>
                <a:defRPr/>
              </a:pPr>
              <a:t>7</a:t>
            </a:fld>
            <a:r>
              <a:rPr lang="en-US" dirty="0" smtClean="0"/>
              <a:t>/7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5795</TotalTime>
  <Words>67</Words>
  <Application>Microsoft Office PowerPoint</Application>
  <PresentationFormat>On-screen Show (4:3)</PresentationFormat>
  <Paragraphs>24</Paragraphs>
  <Slides>7</Slides>
  <Notes>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Flow</vt:lpstr>
      <vt:lpstr>Worksheet</vt:lpstr>
      <vt:lpstr>Slide 1</vt:lpstr>
      <vt:lpstr>Quarterly Performance </vt:lpstr>
      <vt:lpstr>Financial Results  for the Quarter ended on 30th June, 2019</vt:lpstr>
      <vt:lpstr>Slide 4</vt:lpstr>
      <vt:lpstr>Project-wise Sales Analysis – Power (For the Quarter ended 30th June, 2019) </vt:lpstr>
      <vt:lpstr>Slide 6</vt:lpstr>
      <vt:lpstr>Thank You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mnchavda</cp:lastModifiedBy>
  <cp:revision>1306</cp:revision>
  <dcterms:created xsi:type="dcterms:W3CDTF">2015-05-15T15:49:56Z</dcterms:created>
  <dcterms:modified xsi:type="dcterms:W3CDTF">2019-08-02T06:40:16Z</dcterms:modified>
</cp:coreProperties>
</file>