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1" r:id="rId4"/>
    <p:sldId id="260" r:id="rId5"/>
    <p:sldId id="259" r:id="rId6"/>
    <p:sldId id="283" r:id="rId7"/>
    <p:sldId id="274" r:id="rId8"/>
    <p:sldId id="262" r:id="rId9"/>
    <p:sldId id="267" r:id="rId10"/>
    <p:sldId id="268" r:id="rId11"/>
    <p:sldId id="284" r:id="rId12"/>
    <p:sldId id="285" r:id="rId13"/>
    <p:sldId id="275" r:id="rId14"/>
    <p:sldId id="269" r:id="rId1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16D52"/>
    <a:srgbClr val="27D945"/>
    <a:srgbClr val="736149"/>
    <a:srgbClr val="9679FF"/>
    <a:srgbClr val="998161"/>
    <a:srgbClr val="969A86"/>
    <a:srgbClr val="DBCD15"/>
    <a:srgbClr val="C3B4A1"/>
    <a:srgbClr val="00A44A"/>
    <a:srgbClr val="1997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712" autoAdjust="0"/>
  </p:normalViewPr>
  <p:slideViewPr>
    <p:cSldViewPr snapToGrid="0">
      <p:cViewPr>
        <p:scale>
          <a:sx n="78" d="100"/>
          <a:sy n="78" d="100"/>
        </p:scale>
        <p:origin x="-56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Intel%20Program%20Files%202\Back%20up%20F%20Drive\2022-2023\Q-4%202022-2023\Financial%20Results%20PPT%20FY%202022-2023\FY%202022-2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Intel%20Program%20Files%202\Back%20up%20F%20Drive\2022-2023\Q-4%202022-2023\Financial%20Results%20PPT%20FY%202022-2023\FY%202022-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tel%20Program%20Files%202\Back%20up%20F%20Drive\2022-2023\Q-4%202022-2023\Financial%20Results%20PPT%20FY%202022-2023\Working%2022-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tel%20Program%20Files%202\Back%20up%20F%20Drive\2022-2023\Q-4%202022-2023\Financial%20Results%20PPT%20FY%202022-2023\Working%2022-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tel%20Program%20Files%202\Back%20up%20F%20Drive\2022-2023\Q-4%202022-2023\Financial%20Results%20PPT%20FY%202022-2023\Working%2022-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tel%20Program%20Files%202\Back%20up%20F%20Drive\2022-2023\Q-4%202022-2023\Financial%20Results%20PPT%20FY%202022-2023\Working%2022-2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tel%20Program%20Files%202\Back%20up%20F%20Drive\2022-2023\Q-4%202022-2023\Financial%20Results%20PPT%20FY%202022-2023\FY%202022-2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tel%20Program%20Files%202\Back%20up%20F%20Drive\2022-2023\Q-4%202022-2023\Financial%20Results%20PPT%20FY%202022-2023\FY%202022-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0.10381716188505748"/>
          <c:y val="5.9449091358026708E-2"/>
          <c:w val="0.87520060030929481"/>
          <c:h val="0.8306822357151451"/>
        </c:manualLayout>
      </c:layout>
      <c:lineChart>
        <c:grouping val="standard"/>
        <c:ser>
          <c:idx val="0"/>
          <c:order val="0"/>
          <c:tx>
            <c:strRef>
              <c:f>'Profit 10 Years'!$A$6</c:f>
              <c:strCache>
                <c:ptCount val="1"/>
                <c:pt idx="0">
                  <c:v>Revenue from Operations</c:v>
                </c:pt>
              </c:strCache>
            </c:strRef>
          </c:tx>
          <c:spPr>
            <a:ln w="50800" cap="sq" cmpd="sng">
              <a:solidFill>
                <a:srgbClr val="27D945"/>
              </a:solidFill>
              <a:miter lim="800000"/>
            </a:ln>
          </c:spPr>
          <c:marker>
            <c:symbol val="square"/>
            <c:size val="10"/>
            <c:spPr>
              <a:solidFill>
                <a:srgbClr val="FFC000"/>
              </a:solidFill>
            </c:spPr>
          </c:marker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3502</a:t>
                    </a:r>
                    <a:endParaRPr lang="en-US" sz="1400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Val val="1"/>
          </c:dLbls>
          <c:cat>
            <c:strRef>
              <c:f>'Profit 10 Years'!$B$5:$M$5</c:f>
              <c:strCache>
                <c:ptCount val="12"/>
                <c:pt idx="0">
                  <c:v>FY11-12</c:v>
                </c:pt>
                <c:pt idx="1">
                  <c:v>FY12-13</c:v>
                </c:pt>
                <c:pt idx="2">
                  <c:v>FY13-14</c:v>
                </c:pt>
                <c:pt idx="3">
                  <c:v>FY14-15</c:v>
                </c:pt>
                <c:pt idx="4">
                  <c:v>FY15-16</c:v>
                </c:pt>
                <c:pt idx="5">
                  <c:v>FY16-17</c:v>
                </c:pt>
                <c:pt idx="6">
                  <c:v>FY17-18</c:v>
                </c:pt>
                <c:pt idx="7">
                  <c:v>FY18-19</c:v>
                </c:pt>
                <c:pt idx="8">
                  <c:v>FY19-20</c:v>
                </c:pt>
                <c:pt idx="9">
                  <c:v>FY20-21</c:v>
                </c:pt>
                <c:pt idx="10">
                  <c:v>FY21-22</c:v>
                </c:pt>
                <c:pt idx="11">
                  <c:v>FY22-23</c:v>
                </c:pt>
              </c:strCache>
            </c:strRef>
          </c:cat>
          <c:val>
            <c:numRef>
              <c:f>'Profit 10 Years'!$B$6:$M$6</c:f>
              <c:numCache>
                <c:formatCode>0</c:formatCode>
                <c:ptCount val="12"/>
                <c:pt idx="0">
                  <c:v>1695.9976000000001</c:v>
                </c:pt>
                <c:pt idx="1">
                  <c:v>1747.6251000000002</c:v>
                </c:pt>
                <c:pt idx="2">
                  <c:v>1344.0727999999999</c:v>
                </c:pt>
                <c:pt idx="3">
                  <c:v>1473.1443999999788</c:v>
                </c:pt>
                <c:pt idx="4">
                  <c:v>1215.3328999999999</c:v>
                </c:pt>
                <c:pt idx="5">
                  <c:v>1582.3566000000001</c:v>
                </c:pt>
                <c:pt idx="6">
                  <c:v>2069.9667999999997</c:v>
                </c:pt>
                <c:pt idx="7">
                  <c:v>1879.6781999999998</c:v>
                </c:pt>
                <c:pt idx="8">
                  <c:v>1520.9485000000011</c:v>
                </c:pt>
                <c:pt idx="9">
                  <c:v>1342.6290999999999</c:v>
                </c:pt>
                <c:pt idx="10">
                  <c:v>2732.0794000000001</c:v>
                </c:pt>
                <c:pt idx="11">
                  <c:v>3504.11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9A-40F4-869D-776A9E5910F7}"/>
            </c:ext>
          </c:extLst>
        </c:ser>
        <c:ser>
          <c:idx val="1"/>
          <c:order val="1"/>
          <c:tx>
            <c:strRef>
              <c:f>'Profit 10 Years'!$A$7</c:f>
              <c:strCache>
                <c:ptCount val="1"/>
                <c:pt idx="0">
                  <c:v>PBT</c:v>
                </c:pt>
              </c:strCache>
            </c:strRef>
          </c:tx>
          <c:spPr>
            <a:ln w="47625" cap="sq">
              <a:solidFill>
                <a:srgbClr val="998161"/>
              </a:solidFill>
              <a:beve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square"/>
            <c:size val="10"/>
            <c:spPr>
              <a:solidFill>
                <a:srgbClr val="00B0F0"/>
              </a:solidFill>
              <a:ln cap="sq">
                <a:gradFill flip="none" rotWithShape="1">
                  <a:gsLst>
                    <a:gs pos="0">
                      <a:srgbClr val="0070C0"/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round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777</a:t>
                    </a:r>
                    <a:endParaRPr lang="en-US" sz="1400"/>
                  </a:p>
                </c:rich>
              </c:tx>
              <c:dLblPos val="t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1657</a:t>
                    </a:r>
                    <a:endParaRPr lang="en-US" sz="1400" dirty="0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Val val="1"/>
          </c:dLbls>
          <c:cat>
            <c:strRef>
              <c:f>'Profit 10 Years'!$B$5:$M$5</c:f>
              <c:strCache>
                <c:ptCount val="12"/>
                <c:pt idx="0">
                  <c:v>FY11-12</c:v>
                </c:pt>
                <c:pt idx="1">
                  <c:v>FY12-13</c:v>
                </c:pt>
                <c:pt idx="2">
                  <c:v>FY13-14</c:v>
                </c:pt>
                <c:pt idx="3">
                  <c:v>FY14-15</c:v>
                </c:pt>
                <c:pt idx="4">
                  <c:v>FY15-16</c:v>
                </c:pt>
                <c:pt idx="5">
                  <c:v>FY16-17</c:v>
                </c:pt>
                <c:pt idx="6">
                  <c:v>FY17-18</c:v>
                </c:pt>
                <c:pt idx="7">
                  <c:v>FY18-19</c:v>
                </c:pt>
                <c:pt idx="8">
                  <c:v>FY19-20</c:v>
                </c:pt>
                <c:pt idx="9">
                  <c:v>FY20-21</c:v>
                </c:pt>
                <c:pt idx="10">
                  <c:v>FY21-22</c:v>
                </c:pt>
                <c:pt idx="11">
                  <c:v>FY22-23</c:v>
                </c:pt>
              </c:strCache>
            </c:strRef>
          </c:cat>
          <c:val>
            <c:numRef>
              <c:f>'Profit 10 Years'!$B$7:$M$7</c:f>
              <c:numCache>
                <c:formatCode>0</c:formatCode>
                <c:ptCount val="12"/>
                <c:pt idx="0">
                  <c:v>717.69780000000003</c:v>
                </c:pt>
                <c:pt idx="1">
                  <c:v>903.68719999999996</c:v>
                </c:pt>
                <c:pt idx="2">
                  <c:v>629.59010000000001</c:v>
                </c:pt>
                <c:pt idx="3">
                  <c:v>635.86749999998949</c:v>
                </c:pt>
                <c:pt idx="4">
                  <c:v>318.45490000000001</c:v>
                </c:pt>
                <c:pt idx="5">
                  <c:v>445.98029999999869</c:v>
                </c:pt>
                <c:pt idx="6">
                  <c:v>556.92570000000035</c:v>
                </c:pt>
                <c:pt idx="7">
                  <c:v>307.30080000000032</c:v>
                </c:pt>
                <c:pt idx="8">
                  <c:v>203.42870000000067</c:v>
                </c:pt>
                <c:pt idx="9">
                  <c:v>-348.04449999999997</c:v>
                </c:pt>
                <c:pt idx="10">
                  <c:v>736.02410000000009</c:v>
                </c:pt>
                <c:pt idx="11">
                  <c:v>1652.42</c:v>
                </c:pt>
              </c:numCache>
            </c:numRef>
          </c:val>
          <c:smooth val="1"/>
        </c:ser>
        <c:marker val="1"/>
        <c:axId val="144358784"/>
        <c:axId val="144167680"/>
      </c:lineChart>
      <c:catAx>
        <c:axId val="144358784"/>
        <c:scaling>
          <c:orientation val="minMax"/>
        </c:scaling>
        <c:axPos val="b"/>
        <c:numFmt formatCode="General" sourceLinked="0"/>
        <c:majorTickMark val="none"/>
        <c:tickLblPos val="nextTo"/>
        <c:spPr>
          <a:ln>
            <a:round/>
          </a:ln>
        </c:spPr>
        <c:txPr>
          <a:bodyPr rot="-5400000" vert="horz" anchor="ctr" anchorCtr="1"/>
          <a:lstStyle/>
          <a:p>
            <a:pPr>
              <a:defRPr sz="1100" b="1"/>
            </a:pPr>
            <a:endParaRPr lang="en-US"/>
          </a:p>
        </c:txPr>
        <c:crossAx val="144167680"/>
        <c:crosses val="autoZero"/>
        <c:auto val="1"/>
        <c:lblAlgn val="ctr"/>
        <c:lblOffset val="100"/>
      </c:catAx>
      <c:valAx>
        <c:axId val="144167680"/>
        <c:scaling>
          <c:orientation val="minMax"/>
        </c:scaling>
        <c:axPos val="l"/>
        <c:numFmt formatCode="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IN" sz="1100" b="1"/>
            </a:pPr>
            <a:endParaRPr lang="en-US"/>
          </a:p>
        </c:txPr>
        <c:crossAx val="1443587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683853076068806"/>
          <c:y val="3.3105568242071844E-2"/>
          <c:w val="0.86465662857433945"/>
          <c:h val="0.71820050138353175"/>
        </c:manualLayout>
      </c:layout>
      <c:barChart>
        <c:barDir val="col"/>
        <c:grouping val="clustered"/>
        <c:ser>
          <c:idx val="0"/>
          <c:order val="0"/>
          <c:tx>
            <c:strRef>
              <c:f>'Sales Per Unit Realisation'!$A$6</c:f>
              <c:strCache>
                <c:ptCount val="1"/>
                <c:pt idx="0">
                  <c:v>FY21-22</c:v>
                </c:pt>
              </c:strCache>
            </c:strRef>
          </c:tx>
          <c:spPr>
            <a:solidFill>
              <a:srgbClr val="998161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'Sales Per Unit Realisation'!$B$5:$G$5</c:f>
              <c:strCache>
                <c:ptCount val="6"/>
                <c:pt idx="0">
                  <c:v>Bhavnagar</c:v>
                </c:pt>
                <c:pt idx="1">
                  <c:v>Tadkeshwar</c:v>
                </c:pt>
                <c:pt idx="2">
                  <c:v>Rajpardi</c:v>
                </c:pt>
                <c:pt idx="3">
                  <c:v>Mata No Madh</c:v>
                </c:pt>
                <c:pt idx="4">
                  <c:v>Umarsar</c:v>
                </c:pt>
                <c:pt idx="5">
                  <c:v>Average for Company as a whole</c:v>
                </c:pt>
              </c:strCache>
            </c:strRef>
          </c:cat>
          <c:val>
            <c:numRef>
              <c:f>'Sales Per Unit Realisation'!$B$6:$G$6</c:f>
              <c:numCache>
                <c:formatCode>0</c:formatCode>
                <c:ptCount val="6"/>
                <c:pt idx="0">
                  <c:v>2018.655450487538</c:v>
                </c:pt>
                <c:pt idx="1">
                  <c:v>2386.6162236962359</c:v>
                </c:pt>
                <c:pt idx="2">
                  <c:v>3595.2121859558638</c:v>
                </c:pt>
                <c:pt idx="3">
                  <c:v>2086.6094274706934</c:v>
                </c:pt>
                <c:pt idx="4">
                  <c:v>2061.5355808852082</c:v>
                </c:pt>
                <c:pt idx="5">
                  <c:v>2429.7257736991028</c:v>
                </c:pt>
              </c:numCache>
            </c:numRef>
          </c:val>
        </c:ser>
        <c:ser>
          <c:idx val="1"/>
          <c:order val="1"/>
          <c:tx>
            <c:strRef>
              <c:f>'Sales Per Unit Realisation'!$A$7</c:f>
              <c:strCache>
                <c:ptCount val="1"/>
                <c:pt idx="0">
                  <c:v>FY22-23</c:v>
                </c:pt>
              </c:strCache>
            </c:strRef>
          </c:tx>
          <c:spPr>
            <a:solidFill>
              <a:srgbClr val="27D945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'Sales Per Unit Realisation'!$B$5:$G$5</c:f>
              <c:strCache>
                <c:ptCount val="6"/>
                <c:pt idx="0">
                  <c:v>Bhavnagar</c:v>
                </c:pt>
                <c:pt idx="1">
                  <c:v>Tadkeshwar</c:v>
                </c:pt>
                <c:pt idx="2">
                  <c:v>Rajpardi</c:v>
                </c:pt>
                <c:pt idx="3">
                  <c:v>Mata No Madh</c:v>
                </c:pt>
                <c:pt idx="4">
                  <c:v>Umarsar</c:v>
                </c:pt>
                <c:pt idx="5">
                  <c:v>Average for Company as a whole</c:v>
                </c:pt>
              </c:strCache>
            </c:strRef>
          </c:cat>
          <c:val>
            <c:numRef>
              <c:f>'Sales Per Unit Realisation'!$B$7:$G$7</c:f>
              <c:numCache>
                <c:formatCode>0</c:formatCode>
                <c:ptCount val="6"/>
                <c:pt idx="0">
                  <c:v>3642.6957664573256</c:v>
                </c:pt>
                <c:pt idx="1">
                  <c:v>4330.7525569794334</c:v>
                </c:pt>
                <c:pt idx="2">
                  <c:v>5329.6978744075041</c:v>
                </c:pt>
                <c:pt idx="3">
                  <c:v>3183.1134320356596</c:v>
                </c:pt>
                <c:pt idx="4">
                  <c:v>3267.421321646922</c:v>
                </c:pt>
                <c:pt idx="5">
                  <c:v>3950.7361903053552</c:v>
                </c:pt>
              </c:numCache>
            </c:numRef>
          </c:val>
        </c:ser>
        <c:gapWidth val="75"/>
        <c:overlap val="-25"/>
        <c:axId val="144308096"/>
        <c:axId val="144309632"/>
      </c:barChart>
      <c:catAx>
        <c:axId val="1443080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44309632"/>
        <c:crosses val="autoZero"/>
        <c:auto val="1"/>
        <c:lblAlgn val="ctr"/>
        <c:lblOffset val="100"/>
      </c:catAx>
      <c:valAx>
        <c:axId val="144309632"/>
        <c:scaling>
          <c:orientation val="minMax"/>
        </c:scaling>
        <c:axPos val="l"/>
        <c:numFmt formatCode="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443080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FY22-23 Revenue from Operations</a:t>
            </a:r>
            <a:endParaRPr lang="en-US" sz="14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'Sheet1 (2)'!$A$15</c:f>
              <c:strCache>
                <c:ptCount val="1"/>
                <c:pt idx="0">
                  <c:v>FY22-23</c:v>
                </c:pt>
              </c:strCache>
            </c:strRef>
          </c:tx>
          <c:dPt>
            <c:idx val="2"/>
            <c:spPr>
              <a:solidFill>
                <a:srgbClr val="27D94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90%</a:t>
                    </a:r>
                    <a:endParaRPr lang="en-US" dirty="0"/>
                  </a:p>
                </c:rich>
              </c:tx>
              <c:dLblPos val="inEnd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Percent val="1"/>
            <c:showLeaderLines val="1"/>
          </c:dLbls>
          <c:cat>
            <c:strRef>
              <c:f>'Sheet1 (2)'!$B$14:$D$14</c:f>
              <c:strCache>
                <c:ptCount val="3"/>
                <c:pt idx="0">
                  <c:v>Mining</c:v>
                </c:pt>
                <c:pt idx="1">
                  <c:v>ATPS</c:v>
                </c:pt>
                <c:pt idx="2">
                  <c:v>Renewable Energy</c:v>
                </c:pt>
              </c:strCache>
            </c:strRef>
          </c:cat>
          <c:val>
            <c:numRef>
              <c:f>'Sheet1 (2)'!$B$15:$D$15</c:f>
              <c:numCache>
                <c:formatCode>0.00%</c:formatCode>
                <c:ptCount val="3"/>
                <c:pt idx="0">
                  <c:v>0.90513465481886524</c:v>
                </c:pt>
                <c:pt idx="1">
                  <c:v>5.7804511278195504E-2</c:v>
                </c:pt>
                <c:pt idx="2">
                  <c:v>3.7060833902939204E-2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FY21-22 </a:t>
            </a:r>
            <a:r>
              <a:rPr lang="en-US" sz="1400" b="1" i="0" u="none" strike="noStrike" baseline="0" dirty="0" smtClean="0"/>
              <a:t>Revenue from Operations</a:t>
            </a:r>
            <a:endParaRPr lang="en-US" sz="14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'Sheet1 (2)'!$A$16</c:f>
              <c:strCache>
                <c:ptCount val="1"/>
                <c:pt idx="0">
                  <c:v>FY21-22</c:v>
                </c:pt>
              </c:strCache>
            </c:strRef>
          </c:tx>
          <c:dPt>
            <c:idx val="2"/>
            <c:spPr>
              <a:solidFill>
                <a:srgbClr val="27D945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Percent val="1"/>
            <c:showLeaderLines val="1"/>
          </c:dLbls>
          <c:cat>
            <c:strRef>
              <c:f>'Sheet1 (2)'!$B$14:$D$14</c:f>
              <c:strCache>
                <c:ptCount val="3"/>
                <c:pt idx="0">
                  <c:v>Mining</c:v>
                </c:pt>
                <c:pt idx="1">
                  <c:v>ATPS</c:v>
                </c:pt>
                <c:pt idx="2">
                  <c:v>Renewable Energy</c:v>
                </c:pt>
              </c:strCache>
            </c:strRef>
          </c:cat>
          <c:val>
            <c:numRef>
              <c:f>'Sheet1 (2)'!$B$16:$D$16</c:f>
              <c:numCache>
                <c:formatCode>0.00%</c:formatCode>
                <c:ptCount val="3"/>
                <c:pt idx="0">
                  <c:v>0.90178736015200656</c:v>
                </c:pt>
                <c:pt idx="1">
                  <c:v>4.9884434865222295E-2</c:v>
                </c:pt>
                <c:pt idx="2">
                  <c:v>4.8328204982771593E-2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FY22-23 Profit</a:t>
            </a:r>
            <a:r>
              <a:rPr lang="en-US" sz="1400" baseline="0" dirty="0" smtClean="0"/>
              <a:t> Sharing</a:t>
            </a:r>
            <a:endParaRPr lang="en-US" sz="1400" dirty="0"/>
          </a:p>
        </c:rich>
      </c:tx>
      <c:layout/>
    </c:title>
    <c:plotArea>
      <c:layout/>
      <c:pieChart>
        <c:varyColors val="1"/>
        <c:ser>
          <c:idx val="2"/>
          <c:order val="2"/>
          <c:tx>
            <c:strRef>
              <c:f>Sheet1!$A$5</c:f>
              <c:strCache>
                <c:ptCount val="1"/>
                <c:pt idx="0">
                  <c:v>FY22-23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Val val="1"/>
            <c:showLeaderLines val="1"/>
          </c:dLbls>
          <c:cat>
            <c:strRef>
              <c:f>Sheet1!$B$2:$E$2</c:f>
              <c:strCache>
                <c:ptCount val="4"/>
                <c:pt idx="0">
                  <c:v>Mining</c:v>
                </c:pt>
                <c:pt idx="1">
                  <c:v>ATPS</c:v>
                </c:pt>
                <c:pt idx="2">
                  <c:v>Renewable Energy</c:v>
                </c:pt>
                <c:pt idx="3">
                  <c:v>Corporate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0.88445251058681151</c:v>
                </c:pt>
                <c:pt idx="1">
                  <c:v>-3.9322444041137328E-2</c:v>
                </c:pt>
                <c:pt idx="2">
                  <c:v>3.0248033877797946E-2</c:v>
                </c:pt>
                <c:pt idx="3">
                  <c:v>0.12462189957652769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PBT21-22</c:v>
                </c:pt>
              </c:strCache>
            </c:strRef>
          </c:tx>
          <c:cat>
            <c:strRef>
              <c:f>Sheet1!$B$2:$E$2</c:f>
              <c:strCache>
                <c:ptCount val="4"/>
                <c:pt idx="0">
                  <c:v>Mining</c:v>
                </c:pt>
                <c:pt idx="1">
                  <c:v>ATPS</c:v>
                </c:pt>
                <c:pt idx="2">
                  <c:v>Renewable Energy</c:v>
                </c:pt>
                <c:pt idx="3">
                  <c:v>Corporate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668</c:v>
                </c:pt>
                <c:pt idx="1">
                  <c:v>-34</c:v>
                </c:pt>
                <c:pt idx="2">
                  <c:v>60</c:v>
                </c:pt>
                <c:pt idx="3">
                  <c:v>85</c:v>
                </c:pt>
              </c:numCache>
            </c:numRef>
          </c:val>
        </c:ser>
        <c:ser>
          <c:idx val="0"/>
          <c:order val="0"/>
          <c:tx>
            <c:strRef>
              <c:f>Sheet1!$A$3</c:f>
              <c:strCache>
                <c:ptCount val="1"/>
                <c:pt idx="0">
                  <c:v>PBT22-23</c:v>
                </c:pt>
              </c:strCache>
            </c:strRef>
          </c:tx>
          <c:cat>
            <c:strRef>
              <c:f>Sheet1!$B$2:$E$2</c:f>
              <c:strCache>
                <c:ptCount val="4"/>
                <c:pt idx="0">
                  <c:v>Mining</c:v>
                </c:pt>
                <c:pt idx="1">
                  <c:v>ATPS</c:v>
                </c:pt>
                <c:pt idx="2">
                  <c:v>Renewable Energy</c:v>
                </c:pt>
                <c:pt idx="3">
                  <c:v>Corporate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1462</c:v>
                </c:pt>
                <c:pt idx="1">
                  <c:v>-65</c:v>
                </c:pt>
                <c:pt idx="2">
                  <c:v>50</c:v>
                </c:pt>
                <c:pt idx="3">
                  <c:v>206</c:v>
                </c:pt>
              </c:numCache>
            </c:numRef>
          </c:val>
        </c:ser>
        <c:firstSliceAng val="0"/>
      </c:pieChart>
    </c:plotArea>
    <c:legend>
      <c:legendPos val="t"/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spPr>
    <a:noFill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FY21-22 Profit</a:t>
            </a:r>
            <a:r>
              <a:rPr lang="en-US" sz="1400" baseline="0" dirty="0" smtClean="0"/>
              <a:t> Sharing</a:t>
            </a:r>
            <a:endParaRPr lang="en-US" sz="14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32606126010898401"/>
          <c:y val="0.37141590650218931"/>
          <c:w val="0.34787747978203254"/>
          <c:h val="0.5265753716389544"/>
        </c:manualLayout>
      </c:layout>
      <c:pieChart>
        <c:varyColors val="1"/>
        <c:ser>
          <c:idx val="3"/>
          <c:order val="3"/>
          <c:tx>
            <c:strRef>
              <c:f>Sheet1!$A$6</c:f>
              <c:strCache>
                <c:ptCount val="1"/>
                <c:pt idx="0">
                  <c:v>FY21-22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Val val="1"/>
            <c:showLeaderLines val="1"/>
          </c:dLbls>
          <c:cat>
            <c:strRef>
              <c:f>Sheet1!$B$2:$E$2</c:f>
              <c:strCache>
                <c:ptCount val="4"/>
                <c:pt idx="0">
                  <c:v>Mining</c:v>
                </c:pt>
                <c:pt idx="1">
                  <c:v>ATPS</c:v>
                </c:pt>
                <c:pt idx="2">
                  <c:v>Renewable Energy</c:v>
                </c:pt>
                <c:pt idx="3">
                  <c:v>Corporate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0.9124839124839127</c:v>
                </c:pt>
                <c:pt idx="1">
                  <c:v>-4.3758043758043791E-2</c:v>
                </c:pt>
                <c:pt idx="2">
                  <c:v>7.7220077220077218E-2</c:v>
                </c:pt>
                <c:pt idx="3">
                  <c:v>5.4054054054054085E-2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FY22-23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Val val="1"/>
            <c:showLeaderLines val="1"/>
          </c:dLbls>
          <c:cat>
            <c:strRef>
              <c:f>Sheet1!$B$2:$E$2</c:f>
              <c:strCache>
                <c:ptCount val="4"/>
                <c:pt idx="0">
                  <c:v>Mining</c:v>
                </c:pt>
                <c:pt idx="1">
                  <c:v>ATPS</c:v>
                </c:pt>
                <c:pt idx="2">
                  <c:v>Renewable Energy</c:v>
                </c:pt>
                <c:pt idx="3">
                  <c:v>Corporate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0.88231744115872057</c:v>
                </c:pt>
                <c:pt idx="1">
                  <c:v>-3.9227519613759816E-2</c:v>
                </c:pt>
                <c:pt idx="2">
                  <c:v>3.017501508750757E-2</c:v>
                </c:pt>
                <c:pt idx="3">
                  <c:v>0.12673506336753171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PBT21-22</c:v>
                </c:pt>
              </c:strCache>
            </c:strRef>
          </c:tx>
          <c:cat>
            <c:strRef>
              <c:f>Sheet1!$B$2:$E$2</c:f>
              <c:strCache>
                <c:ptCount val="4"/>
                <c:pt idx="0">
                  <c:v>Mining</c:v>
                </c:pt>
                <c:pt idx="1">
                  <c:v>ATPS</c:v>
                </c:pt>
                <c:pt idx="2">
                  <c:v>Renewable Energy</c:v>
                </c:pt>
                <c:pt idx="3">
                  <c:v>Corporate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709</c:v>
                </c:pt>
                <c:pt idx="1">
                  <c:v>-34</c:v>
                </c:pt>
                <c:pt idx="2">
                  <c:v>60</c:v>
                </c:pt>
                <c:pt idx="3">
                  <c:v>42</c:v>
                </c:pt>
              </c:numCache>
            </c:numRef>
          </c:val>
        </c:ser>
        <c:ser>
          <c:idx val="0"/>
          <c:order val="0"/>
          <c:tx>
            <c:strRef>
              <c:f>Sheet1!$A$3</c:f>
              <c:strCache>
                <c:ptCount val="1"/>
                <c:pt idx="0">
                  <c:v>PBT22-23</c:v>
                </c:pt>
              </c:strCache>
            </c:strRef>
          </c:tx>
          <c:cat>
            <c:strRef>
              <c:f>Sheet1!$B$2:$E$2</c:f>
              <c:strCache>
                <c:ptCount val="4"/>
                <c:pt idx="0">
                  <c:v>Mining</c:v>
                </c:pt>
                <c:pt idx="1">
                  <c:v>ATPS</c:v>
                </c:pt>
                <c:pt idx="2">
                  <c:v>Renewable Energy</c:v>
                </c:pt>
                <c:pt idx="3">
                  <c:v>Corporate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1462</c:v>
                </c:pt>
                <c:pt idx="1">
                  <c:v>-65</c:v>
                </c:pt>
                <c:pt idx="2">
                  <c:v>50</c:v>
                </c:pt>
                <c:pt idx="3">
                  <c:v>210</c:v>
                </c:pt>
              </c:numCache>
            </c:numRef>
          </c:val>
        </c:ser>
        <c:firstSliceAng val="0"/>
      </c:pieChart>
    </c:plotArea>
    <c:legend>
      <c:legendPos val="t"/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spPr>
    <a:noFill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9072168898595729E-2"/>
          <c:y val="0.12478915135608133"/>
          <c:w val="0.90951663888728773"/>
          <c:h val="0.77492738407699069"/>
        </c:manualLayout>
      </c:layout>
      <c:lineChart>
        <c:grouping val="standard"/>
        <c:ser>
          <c:idx val="0"/>
          <c:order val="0"/>
          <c:tx>
            <c:strRef>
              <c:f>'Dividend %'!$A$5</c:f>
              <c:strCache>
                <c:ptCount val="1"/>
                <c:pt idx="0">
                  <c:v>PAT</c:v>
                </c:pt>
              </c:strCache>
            </c:strRef>
          </c:tx>
          <c:spPr>
            <a:ln w="47625">
              <a:solidFill>
                <a:srgbClr val="00B0F0"/>
              </a:solidFill>
            </a:ln>
          </c:spPr>
          <c:marker>
            <c:symbol val="square"/>
            <c:size val="8"/>
            <c:spPr>
              <a:solidFill>
                <a:srgbClr val="FFC000"/>
              </a:solidFill>
              <a:ln w="22225"/>
            </c:spPr>
          </c:marker>
          <c:dLbls>
            <c:dLbl>
              <c:idx val="9"/>
              <c:layout>
                <c:manualLayout>
                  <c:x val="-7.7858880778588812E-3"/>
                  <c:y val="-4.88888888888888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445</a:t>
                    </a:r>
                    <a:endParaRPr lang="en-US" dirty="0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Val val="1"/>
          </c:dLbls>
          <c:cat>
            <c:strRef>
              <c:f>'Dividend %'!$C$4:$M$4</c:f>
              <c:strCache>
                <c:ptCount val="11"/>
                <c:pt idx="0">
                  <c:v>FY12-13</c:v>
                </c:pt>
                <c:pt idx="1">
                  <c:v>FY13-14</c:v>
                </c:pt>
                <c:pt idx="2">
                  <c:v>FY14-15</c:v>
                </c:pt>
                <c:pt idx="3">
                  <c:v>FY15-16</c:v>
                </c:pt>
                <c:pt idx="4">
                  <c:v>FY16-17</c:v>
                </c:pt>
                <c:pt idx="5">
                  <c:v>FY17-18</c:v>
                </c:pt>
                <c:pt idx="6">
                  <c:v>FY18-19</c:v>
                </c:pt>
                <c:pt idx="7">
                  <c:v>FY19-20</c:v>
                </c:pt>
                <c:pt idx="8">
                  <c:v>FY20-21</c:v>
                </c:pt>
                <c:pt idx="9">
                  <c:v>FY21-22</c:v>
                </c:pt>
                <c:pt idx="10">
                  <c:v>FY22-23</c:v>
                </c:pt>
              </c:strCache>
            </c:strRef>
          </c:cat>
          <c:val>
            <c:numRef>
              <c:f>'Dividend %'!$B$5:$M$5</c:f>
              <c:numCache>
                <c:formatCode>0</c:formatCode>
                <c:ptCount val="11"/>
                <c:pt idx="0">
                  <c:v>600.84209999999939</c:v>
                </c:pt>
                <c:pt idx="1">
                  <c:v>439.13419999999979</c:v>
                </c:pt>
                <c:pt idx="2">
                  <c:v>500.32859999999977</c:v>
                </c:pt>
                <c:pt idx="3">
                  <c:v>224.57050000000001</c:v>
                </c:pt>
                <c:pt idx="4">
                  <c:v>324.2296</c:v>
                </c:pt>
                <c:pt idx="5">
                  <c:v>434.60390000000001</c:v>
                </c:pt>
                <c:pt idx="6">
                  <c:v>138.68979999999999</c:v>
                </c:pt>
                <c:pt idx="7">
                  <c:v>145.10810000000001</c:v>
                </c:pt>
                <c:pt idx="8">
                  <c:v>-36.892400000000002</c:v>
                </c:pt>
                <c:pt idx="9">
                  <c:v>404.28359999999964</c:v>
                </c:pt>
                <c:pt idx="10" formatCode="General">
                  <c:v>1212</c:v>
                </c:pt>
              </c:numCache>
            </c:numRef>
          </c:val>
        </c:ser>
        <c:ser>
          <c:idx val="2"/>
          <c:order val="1"/>
          <c:tx>
            <c:strRef>
              <c:f>'Dividend %'!$A$6</c:f>
              <c:strCache>
                <c:ptCount val="1"/>
                <c:pt idx="0">
                  <c:v>Dividend (Rs. in Crore)</c:v>
                </c:pt>
              </c:strCache>
            </c:strRef>
          </c:tx>
          <c:spPr>
            <a:ln w="47625"/>
          </c:spPr>
          <c:marker>
            <c:symbol val="square"/>
            <c:size val="8"/>
            <c:spPr>
              <a:solidFill>
                <a:srgbClr val="7030A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8"/>
              <c:layout>
                <c:manualLayout>
                  <c:x val="0"/>
                  <c:y val="6.3271612077404865E-2"/>
                </c:manualLayout>
              </c:layout>
              <c:dLblPos val="b"/>
              <c:showVal val="1"/>
            </c:dLbl>
            <c:dLbl>
              <c:idx val="9"/>
              <c:layout>
                <c:manualLayout>
                  <c:x val="-3.8416880104029437E-4"/>
                  <c:y val="-8.9960987250663519E-4"/>
                </c:manualLayout>
              </c:layout>
              <c:dLblPos val="b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b"/>
            <c:showVal val="1"/>
          </c:dLbls>
          <c:cat>
            <c:strRef>
              <c:f>'Dividend %'!$C$4:$M$4</c:f>
              <c:strCache>
                <c:ptCount val="11"/>
                <c:pt idx="0">
                  <c:v>FY12-13</c:v>
                </c:pt>
                <c:pt idx="1">
                  <c:v>FY13-14</c:v>
                </c:pt>
                <c:pt idx="2">
                  <c:v>FY14-15</c:v>
                </c:pt>
                <c:pt idx="3">
                  <c:v>FY15-16</c:v>
                </c:pt>
                <c:pt idx="4">
                  <c:v>FY16-17</c:v>
                </c:pt>
                <c:pt idx="5">
                  <c:v>FY17-18</c:v>
                </c:pt>
                <c:pt idx="6">
                  <c:v>FY18-19</c:v>
                </c:pt>
                <c:pt idx="7">
                  <c:v>FY19-20</c:v>
                </c:pt>
                <c:pt idx="8">
                  <c:v>FY20-21</c:v>
                </c:pt>
                <c:pt idx="9">
                  <c:v>FY21-22</c:v>
                </c:pt>
                <c:pt idx="10">
                  <c:v>FY22-23</c:v>
                </c:pt>
              </c:strCache>
            </c:strRef>
          </c:cat>
          <c:val>
            <c:numRef>
              <c:f>'Dividend %'!$C$6:$M$6</c:f>
              <c:numCache>
                <c:formatCode>0</c:formatCode>
                <c:ptCount val="11"/>
                <c:pt idx="0">
                  <c:v>95.4</c:v>
                </c:pt>
                <c:pt idx="1">
                  <c:v>95.4</c:v>
                </c:pt>
                <c:pt idx="2">
                  <c:v>95.4</c:v>
                </c:pt>
                <c:pt idx="3">
                  <c:v>95.4</c:v>
                </c:pt>
                <c:pt idx="4">
                  <c:v>95.4</c:v>
                </c:pt>
                <c:pt idx="5">
                  <c:v>111.3</c:v>
                </c:pt>
                <c:pt idx="6">
                  <c:v>63.6</c:v>
                </c:pt>
                <c:pt idx="7">
                  <c:v>63.6</c:v>
                </c:pt>
                <c:pt idx="8">
                  <c:v>6.3599999999999985</c:v>
                </c:pt>
                <c:pt idx="9">
                  <c:v>136.73999999999998</c:v>
                </c:pt>
                <c:pt idx="10">
                  <c:v>289.38</c:v>
                </c:pt>
              </c:numCache>
            </c:numRef>
          </c:val>
        </c:ser>
        <c:marker val="1"/>
        <c:axId val="145474304"/>
        <c:axId val="145475840"/>
      </c:lineChart>
      <c:catAx>
        <c:axId val="145474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45475840"/>
        <c:crosses val="autoZero"/>
        <c:auto val="1"/>
        <c:lblAlgn val="ctr"/>
        <c:lblOffset val="100"/>
      </c:catAx>
      <c:valAx>
        <c:axId val="145475840"/>
        <c:scaling>
          <c:orientation val="minMax"/>
        </c:scaling>
        <c:axPos val="l"/>
        <c:numFmt formatCode="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145474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013824549303604"/>
          <c:y val="3.9631496062992141E-2"/>
          <c:w val="0.36750939709178687"/>
          <c:h val="8.0368503937007854E-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cked"/>
        <c:ser>
          <c:idx val="0"/>
          <c:order val="0"/>
          <c:tx>
            <c:strRef>
              <c:f>'Dividend %'!$A$32</c:f>
              <c:strCache>
                <c:ptCount val="1"/>
                <c:pt idx="0">
                  <c:v>Dividend Per Share in Rupess</c:v>
                </c:pt>
              </c:strCache>
            </c:strRef>
          </c:tx>
          <c:spPr>
            <a:ln w="47625">
              <a:solidFill>
                <a:srgbClr val="FFC000"/>
              </a:solidFill>
            </a:ln>
          </c:spPr>
          <c:marker>
            <c:symbol val="diamond"/>
            <c:size val="8"/>
            <c:spPr>
              <a:ln w="22225"/>
            </c:spPr>
          </c:marke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Val val="1"/>
          </c:dLbls>
          <c:cat>
            <c:strRef>
              <c:f>'Dividend %'!$C$30:$M$30</c:f>
              <c:strCache>
                <c:ptCount val="11"/>
                <c:pt idx="0">
                  <c:v>FY12-13</c:v>
                </c:pt>
                <c:pt idx="1">
                  <c:v>FY13-14</c:v>
                </c:pt>
                <c:pt idx="2">
                  <c:v>FY14-15</c:v>
                </c:pt>
                <c:pt idx="3">
                  <c:v>FY15-16</c:v>
                </c:pt>
                <c:pt idx="4">
                  <c:v>FY16-17</c:v>
                </c:pt>
                <c:pt idx="5">
                  <c:v>FY17-18</c:v>
                </c:pt>
                <c:pt idx="6">
                  <c:v>FY18-19</c:v>
                </c:pt>
                <c:pt idx="7">
                  <c:v>FY19-20</c:v>
                </c:pt>
                <c:pt idx="8">
                  <c:v>FY20-21</c:v>
                </c:pt>
                <c:pt idx="9">
                  <c:v>FY21-22</c:v>
                </c:pt>
                <c:pt idx="10">
                  <c:v>FY22-23</c:v>
                </c:pt>
              </c:strCache>
            </c:strRef>
          </c:cat>
          <c:val>
            <c:numRef>
              <c:f>'Dividend %'!$C$32:$M$32</c:f>
              <c:numCache>
                <c:formatCode>0.00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3.5</c:v>
                </c:pt>
                <c:pt idx="6">
                  <c:v>2</c:v>
                </c:pt>
                <c:pt idx="7">
                  <c:v>2</c:v>
                </c:pt>
                <c:pt idx="8">
                  <c:v>0.2</c:v>
                </c:pt>
                <c:pt idx="9">
                  <c:v>4.3</c:v>
                </c:pt>
                <c:pt idx="10">
                  <c:v>9.1</c:v>
                </c:pt>
              </c:numCache>
            </c:numRef>
          </c:val>
        </c:ser>
        <c:marker val="1"/>
        <c:axId val="145504128"/>
        <c:axId val="145505664"/>
      </c:lineChart>
      <c:catAx>
        <c:axId val="145504128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145505664"/>
        <c:crosses val="autoZero"/>
        <c:auto val="1"/>
        <c:lblAlgn val="ctr"/>
        <c:lblOffset val="100"/>
      </c:catAx>
      <c:valAx>
        <c:axId val="145505664"/>
        <c:scaling>
          <c:orientation val="minMax"/>
        </c:scaling>
        <c:axPos val="l"/>
        <c:numFmt formatCode="0.00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455041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0.01001</cdr:x>
      <cdr:y>0.37237</cdr:y>
    </cdr:from>
    <cdr:to>
      <cdr:x>0.05436</cdr:x>
      <cdr:y>0.54801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75" y="1514475"/>
          <a:ext cx="295275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Rs. in </a:t>
          </a:r>
          <a:r>
            <a:rPr lang="en-US" sz="1200" b="1" dirty="0" smtClean="0"/>
            <a:t> Crore</a:t>
          </a:r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0.35102</cdr:y>
    </cdr:from>
    <cdr:to>
      <cdr:x>0.03924</cdr:x>
      <cdr:y>0.48314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278779" y="1891658"/>
          <a:ext cx="646769" cy="300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b="1" dirty="0" smtClean="0"/>
            <a:t>(i</a:t>
          </a:r>
          <a:r>
            <a:rPr lang="en-US" sz="1100" b="1" dirty="0" smtClean="0"/>
            <a:t>n Rs.)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736" cy="51105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786" y="0"/>
            <a:ext cx="3078736" cy="51105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1340E709-3CDE-4F7F-9530-02627AFEA0D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67"/>
            <a:ext cx="3078736" cy="51105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r>
              <a:rPr lang="en-US" smtClean="0"/>
              <a:t>1/21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786" y="9721867"/>
            <a:ext cx="3078736" cy="51105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A6BB4A64-8F1D-471E-A696-934D4927D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736" cy="51105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786" y="0"/>
            <a:ext cx="3078736" cy="51105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9AFF71C8-9FCC-4A70-8C87-69D5028CAA5A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715" y="4861782"/>
            <a:ext cx="5682634" cy="4604560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7"/>
            <a:ext cx="3078736" cy="51105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r>
              <a:rPr lang="en-US" smtClean="0"/>
              <a:t>1/21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786" y="9721867"/>
            <a:ext cx="3078736" cy="51105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D01CA937-F028-4ECF-901A-851507DFC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1/21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71280393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F479E61-A9B4-FE32-3877-B4BDEBE42908}"/>
              </a:ext>
            </a:extLst>
          </p:cNvPr>
          <p:cNvGrpSpPr/>
          <p:nvPr userDrawn="1"/>
        </p:nvGrpSpPr>
        <p:grpSpPr>
          <a:xfrm>
            <a:off x="10483457" y="211521"/>
            <a:ext cx="1301773" cy="669628"/>
            <a:chOff x="5063558" y="3270605"/>
            <a:chExt cx="1544177" cy="79432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9989E0C-1EC8-7FB6-9A48-207BF2170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538" y="3270605"/>
              <a:ext cx="639197" cy="794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701D33F-5247-3E31-B7ED-2BE803999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558" y="3287544"/>
              <a:ext cx="768098" cy="76505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67E222A-B951-65DA-00BE-BF0116DF37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119" y="6517178"/>
            <a:ext cx="815755" cy="240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196351-D006-602C-4BC5-366A722DAFAB}"/>
              </a:ext>
            </a:extLst>
          </p:cNvPr>
          <p:cNvSpPr txBox="1"/>
          <p:nvPr userDrawn="1"/>
        </p:nvSpPr>
        <p:spPr>
          <a:xfrm>
            <a:off x="9628216" y="6490454"/>
            <a:ext cx="1469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www.gmdcltd.com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17BC6C-BBAF-29F2-4ABB-F5C0017AA8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56" y="0"/>
            <a:ext cx="121829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193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r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86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3A69BA-816B-9B77-3BCC-770FB3C6EB53}"/>
              </a:ext>
            </a:extLst>
          </p:cNvPr>
          <p:cNvSpPr txBox="1"/>
          <p:nvPr/>
        </p:nvSpPr>
        <p:spPr>
          <a:xfrm>
            <a:off x="8241957" y="5928391"/>
            <a:ext cx="184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FA27426-7F54-3EAC-76ED-5277D5CD9E8F}"/>
              </a:ext>
            </a:extLst>
          </p:cNvPr>
          <p:cNvGrpSpPr/>
          <p:nvPr/>
        </p:nvGrpSpPr>
        <p:grpSpPr>
          <a:xfrm>
            <a:off x="1272746" y="1721875"/>
            <a:ext cx="8093676" cy="2370730"/>
            <a:chOff x="806535" y="1659731"/>
            <a:chExt cx="8099092" cy="237073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49EC86D-5DD5-8516-1315-515A6A530C8F}"/>
                </a:ext>
              </a:extLst>
            </p:cNvPr>
            <p:cNvSpPr txBox="1"/>
            <p:nvPr/>
          </p:nvSpPr>
          <p:spPr>
            <a:xfrm>
              <a:off x="2811025" y="1659731"/>
              <a:ext cx="6094602" cy="2086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Financial Results </a:t>
              </a:r>
            </a:p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Presentation </a:t>
              </a:r>
              <a:r>
                <a:rPr lang="en-IN" sz="4800" b="1" dirty="0" smtClean="0">
                  <a:solidFill>
                    <a:srgbClr val="816D52"/>
                  </a:solidFill>
                </a:rPr>
                <a:t>              Q4 l FY 2022-2023</a:t>
              </a:r>
              <a:endParaRPr lang="en-IN" sz="4800" b="1" dirty="0">
                <a:solidFill>
                  <a:srgbClr val="816D5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58D02AF-5226-3D33-481F-8D8F86EF3896}"/>
                </a:ext>
              </a:extLst>
            </p:cNvPr>
            <p:cNvSpPr txBox="1"/>
            <p:nvPr/>
          </p:nvSpPr>
          <p:spPr>
            <a:xfrm>
              <a:off x="2831997" y="3182413"/>
              <a:ext cx="52822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IN" sz="28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1599" y="3711203"/>
              <a:ext cx="4613215" cy="1448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C76C51-1624-7BBB-4947-0FD03E904345}"/>
              </a:ext>
            </a:extLst>
          </p:cNvPr>
          <p:cNvSpPr txBox="1"/>
          <p:nvPr/>
        </p:nvSpPr>
        <p:spPr>
          <a:xfrm>
            <a:off x="1149178" y="5725297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8135" y="6424883"/>
            <a:ext cx="535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1/14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95609461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7080" y="24713"/>
            <a:ext cx="794539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Segment-wise Performance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 for the Year ended 31</a:t>
            </a:r>
            <a:r>
              <a:rPr lang="en-US" sz="2400" b="1" baseline="30000" dirty="0" smtClean="0">
                <a:solidFill>
                  <a:schemeClr val="bg1"/>
                </a:solidFill>
                <a:cs typeface="Calibri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 March, 2023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1735138" y="968375"/>
          <a:ext cx="8464550" cy="3860800"/>
        </p:xfrm>
        <a:graphic>
          <a:graphicData uri="http://schemas.openxmlformats.org/presentationml/2006/ole">
            <p:oleObj spid="_x0000_s16388" name="Worksheet" r:id="rId3" imgW="5610286" imgH="2571750" progId="Excel.Shee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22380" y="6369128"/>
            <a:ext cx="64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10/14</a:t>
            </a:r>
            <a:endParaRPr lang="en-US" sz="12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951463" y="1059368"/>
          <a:ext cx="3878356" cy="244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6099717" y="1037063"/>
          <a:ext cx="3845468" cy="246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550020" y="133812"/>
            <a:ext cx="82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cs typeface="Calibri" pitchFamily="34" charset="0"/>
              </a:rPr>
              <a:t>Segment-wise Revenue from Operations &amp; Profit sharing Performance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2380" y="6369128"/>
            <a:ext cx="64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11/14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105025" y="3800475"/>
          <a:ext cx="3727063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096001" y="3667125"/>
          <a:ext cx="3876674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408670" y="2612025"/>
            <a:ext cx="66232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solidFill>
                  <a:schemeClr val="bg1"/>
                </a:solidFill>
              </a:rPr>
              <a:t>PAT &amp; Dividend Per Share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2380" y="6369128"/>
            <a:ext cx="64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12/14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522414" y="1954053"/>
            <a:ext cx="763399" cy="785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3928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7115C8-31B9-25E0-25C5-EDEBD7E1445B}"/>
              </a:ext>
            </a:extLst>
          </p:cNvPr>
          <p:cNvSpPr txBox="1"/>
          <p:nvPr/>
        </p:nvSpPr>
        <p:spPr>
          <a:xfrm>
            <a:off x="2062976" y="138896"/>
            <a:ext cx="735287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PAT &amp; Dividend </a:t>
            </a:r>
            <a:r>
              <a:rPr lang="en-US" sz="2400" b="1" dirty="0" smtClean="0">
                <a:solidFill>
                  <a:schemeClr val="bg1"/>
                </a:solidFill>
              </a:rPr>
              <a:t>per </a:t>
            </a:r>
            <a:r>
              <a:rPr lang="en-US" sz="2400" b="1" dirty="0" smtClean="0">
                <a:solidFill>
                  <a:schemeClr val="bg1"/>
                </a:solidFill>
              </a:rPr>
              <a:t>share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2380" y="6369128"/>
            <a:ext cx="64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13/14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918009" y="936703"/>
          <a:ext cx="8129239" cy="281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975104" y="3694176"/>
          <a:ext cx="8205216" cy="263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403564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72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3A69BA-816B-9B77-3BCC-770FB3C6EB53}"/>
              </a:ext>
            </a:extLst>
          </p:cNvPr>
          <p:cNvSpPr txBox="1"/>
          <p:nvPr/>
        </p:nvSpPr>
        <p:spPr>
          <a:xfrm>
            <a:off x="8115996" y="5928391"/>
            <a:ext cx="1836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FA27426-7F54-3EAC-76ED-5277D5CD9E8F}"/>
              </a:ext>
            </a:extLst>
          </p:cNvPr>
          <p:cNvGrpSpPr/>
          <p:nvPr/>
        </p:nvGrpSpPr>
        <p:grpSpPr>
          <a:xfrm>
            <a:off x="1445741" y="1894438"/>
            <a:ext cx="7883610" cy="2198167"/>
            <a:chOff x="806535" y="1832294"/>
            <a:chExt cx="8099092" cy="2198167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49EC86D-5DD5-8516-1315-515A6A530C8F}"/>
                </a:ext>
              </a:extLst>
            </p:cNvPr>
            <p:cNvSpPr txBox="1"/>
            <p:nvPr/>
          </p:nvSpPr>
          <p:spPr>
            <a:xfrm>
              <a:off x="2811025" y="1959279"/>
              <a:ext cx="609460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6000" b="1" dirty="0">
                  <a:solidFill>
                    <a:srgbClr val="816D52"/>
                  </a:solidFill>
                </a:rPr>
                <a:t>T</a:t>
              </a:r>
              <a:r>
                <a:rPr lang="en-IN" sz="6000" b="1" dirty="0">
                  <a:solidFill>
                    <a:srgbClr val="816D52"/>
                  </a:solidFill>
                </a:rPr>
                <a:t>hank You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63" y="3123799"/>
              <a:ext cx="4238394" cy="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C76C51-1624-7BBB-4947-0FD03E904345}"/>
              </a:ext>
            </a:extLst>
          </p:cNvPr>
          <p:cNvSpPr txBox="1"/>
          <p:nvPr/>
        </p:nvSpPr>
        <p:spPr>
          <a:xfrm>
            <a:off x="1390197" y="5725297"/>
            <a:ext cx="60946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2380" y="6369128"/>
            <a:ext cx="64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14/14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10624069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35D022-9EC4-6686-3C94-C7DCF0A65D28}"/>
              </a:ext>
            </a:extLst>
          </p:cNvPr>
          <p:cNvSpPr txBox="1"/>
          <p:nvPr/>
        </p:nvSpPr>
        <p:spPr>
          <a:xfrm>
            <a:off x="2372496" y="208344"/>
            <a:ext cx="213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417212-41BF-7717-0840-F25E72BE87C9}"/>
              </a:ext>
            </a:extLst>
          </p:cNvPr>
          <p:cNvSpPr txBox="1"/>
          <p:nvPr/>
        </p:nvSpPr>
        <p:spPr>
          <a:xfrm>
            <a:off x="2884274" y="1744035"/>
            <a:ext cx="7694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Performance </a:t>
            </a:r>
            <a:r>
              <a:rPr lang="en-US" sz="3200" b="1" dirty="0" smtClean="0">
                <a:solidFill>
                  <a:srgbClr val="816D52"/>
                </a:solidFill>
              </a:rPr>
              <a:t>Highlights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816D52"/>
                </a:solidFill>
              </a:rPr>
              <a:t>Financial Results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816D52"/>
                </a:solidFill>
              </a:rPr>
              <a:t>Segment-wise performance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816D52"/>
                </a:solidFill>
              </a:rPr>
              <a:t>PAT &amp; Dividend per share</a:t>
            </a:r>
          </a:p>
          <a:p>
            <a:pPr>
              <a:lnSpc>
                <a:spcPct val="120000"/>
              </a:lnSpc>
            </a:pPr>
            <a:endParaRPr lang="en-IN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2846574" y="1901573"/>
            <a:ext cx="412610" cy="410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2380" y="6369128"/>
            <a:ext cx="535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2/14</a:t>
            </a:r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636C05F-6D76-6936-2F83-7EB3E42E7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2862459" y="2495993"/>
            <a:ext cx="399368" cy="410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352E207-3C9D-87C6-2FA1-BCE2F7C7D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2850294" y="3062065"/>
            <a:ext cx="412610" cy="410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36C05F-6D76-6936-2F83-7EB3E42E7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2858741" y="3640852"/>
            <a:ext cx="399368" cy="410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926634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DC3546-CC33-0B7D-B7F8-529215B76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54DCF-AE05-2152-E8FD-E1FFD0A87C7C}"/>
              </a:ext>
            </a:extLst>
          </p:cNvPr>
          <p:cNvSpPr txBox="1"/>
          <p:nvPr/>
        </p:nvSpPr>
        <p:spPr>
          <a:xfrm>
            <a:off x="1643448" y="2684369"/>
            <a:ext cx="6326659" cy="291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b="1" dirty="0" smtClean="0">
                <a:solidFill>
                  <a:schemeClr val="bg1"/>
                </a:solidFill>
              </a:rPr>
              <a:t>Poised for growth &amp; diversification….</a:t>
            </a:r>
          </a:p>
          <a:p>
            <a:pPr>
              <a:lnSpc>
                <a:spcPct val="90000"/>
              </a:lnSpc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Performance Highlights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5A93EA-F908-81FE-E4D2-AFE588FA44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685460" y="1745245"/>
            <a:ext cx="771844" cy="768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2380" y="6369128"/>
            <a:ext cx="535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3/14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82713589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8EFE57-753B-C49F-1FF3-9E7A1C47E826}"/>
              </a:ext>
            </a:extLst>
          </p:cNvPr>
          <p:cNvSpPr txBox="1"/>
          <p:nvPr/>
        </p:nvSpPr>
        <p:spPr>
          <a:xfrm>
            <a:off x="1304899" y="1151896"/>
            <a:ext cx="10372235" cy="256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kumimoji="1" lang="en-US" sz="2800" b="1" dirty="0" smtClean="0">
              <a:solidFill>
                <a:srgbClr val="816D52"/>
              </a:solidFill>
              <a:cs typeface="Arial" charset="0"/>
            </a:endParaRPr>
          </a:p>
          <a:p>
            <a:pPr>
              <a:defRPr/>
            </a:pPr>
            <a:endParaRPr kumimoji="1" lang="en-US" sz="2800" b="1" dirty="0">
              <a:solidFill>
                <a:srgbClr val="816D52"/>
              </a:solidFill>
              <a:cs typeface="Arial" charset="0"/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3200" b="1" dirty="0" smtClean="0">
              <a:solidFill>
                <a:srgbClr val="816D52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3200" b="1" dirty="0" smtClean="0">
              <a:solidFill>
                <a:srgbClr val="816D52"/>
              </a:solidFill>
            </a:endParaRPr>
          </a:p>
          <a:p>
            <a:pPr>
              <a:defRPr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C2ECE9-10EA-D193-8E5D-6008E4EF93A3}"/>
              </a:ext>
            </a:extLst>
          </p:cNvPr>
          <p:cNvSpPr txBox="1"/>
          <p:nvPr/>
        </p:nvSpPr>
        <p:spPr>
          <a:xfrm>
            <a:off x="1594624" y="144966"/>
            <a:ext cx="7388737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Quarterly / Annual Performance </a:t>
            </a:r>
            <a:r>
              <a:rPr lang="en-US" sz="2800" b="1" dirty="0">
                <a:solidFill>
                  <a:schemeClr val="bg1"/>
                </a:solidFill>
              </a:rPr>
              <a:t>Highlights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549382" y="1401672"/>
            <a:ext cx="412610" cy="410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69D574-EA84-3D9B-E314-61BA65CF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558610" y="2136796"/>
            <a:ext cx="399368" cy="41080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569308" y="1130643"/>
            <a:ext cx="9548458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>
              <a:lnSpc>
                <a:spcPct val="20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		</a:t>
            </a:r>
            <a:r>
              <a:rPr kumimoji="1" lang="en-US" sz="2000" b="1" dirty="0" smtClean="0">
                <a:solidFill>
                  <a:srgbClr val="816D52"/>
                </a:solidFill>
                <a:cs typeface="Arial" charset="0"/>
              </a:rPr>
              <a:t>Highest ever quarterly profit before tax of Rs.617 Cr.</a:t>
            </a:r>
            <a:endParaRPr kumimoji="1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16D52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274320" lvl="0" indent="-274320">
              <a:lnSpc>
                <a:spcPct val="20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	</a:t>
            </a:r>
            <a:r>
              <a:rPr kumimoji="1" lang="en-US" sz="2000" b="1" dirty="0" smtClean="0">
                <a:solidFill>
                  <a:srgbClr val="816D52"/>
                </a:solidFill>
                <a:cs typeface="Arial" charset="0"/>
              </a:rPr>
              <a:t>Highest ever annual revenue from operations of Rs.3502 Cr.</a:t>
            </a:r>
            <a:endParaRPr kumimoji="1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16D52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274320" lvl="0" indent="-274320">
              <a:lnSpc>
                <a:spcPct val="20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	</a:t>
            </a:r>
            <a:r>
              <a:rPr kumimoji="1" lang="en-US" sz="2000" b="1" dirty="0" smtClean="0">
                <a:solidFill>
                  <a:srgbClr val="816D52"/>
                </a:solidFill>
                <a:cs typeface="Arial" charset="0"/>
              </a:rPr>
              <a:t>Highest ever annual profit before tax of Rs.1657 Cr.</a:t>
            </a:r>
            <a:endParaRPr kumimoji="1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16D52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274320" lvl="0" indent="-274320">
              <a:lnSpc>
                <a:spcPct val="20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	</a:t>
            </a:r>
            <a:r>
              <a:rPr kumimoji="1" lang="en-US" sz="2000" b="1" dirty="0" smtClean="0">
                <a:solidFill>
                  <a:srgbClr val="816D52"/>
                </a:solidFill>
                <a:cs typeface="Arial" charset="0"/>
              </a:rPr>
              <a:t>Highest ever net worth as on 31.03.23 of Rs.5759 Cr.</a:t>
            </a:r>
            <a:endParaRPr kumimoji="1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16D52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	</a:t>
            </a:r>
            <a:r>
              <a:rPr kumimoji="1" lang="en-US" sz="2000" b="1" dirty="0" smtClean="0">
                <a:solidFill>
                  <a:srgbClr val="816D52"/>
                </a:solidFill>
                <a:cs typeface="Arial" charset="0"/>
              </a:rPr>
              <a:t>Ranked 486 in Fortune 500 companies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	Received order of Rs.181</a:t>
            </a:r>
            <a:r>
              <a:rPr kumimoji="1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 Cr. toward interest on income tax refund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	Rated</a:t>
            </a:r>
            <a:r>
              <a:rPr kumimoji="1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 AA+ for Bank Loans by CARE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sz="2400" b="1" dirty="0" smtClean="0">
                <a:solidFill>
                  <a:srgbClr val="816D52"/>
                </a:solidFill>
                <a:cs typeface="Arial" charset="0"/>
              </a:rPr>
              <a:t>             </a:t>
            </a:r>
            <a:r>
              <a:rPr kumimoji="1" lang="en-US" sz="2000" b="1" dirty="0" smtClean="0">
                <a:solidFill>
                  <a:srgbClr val="816D52"/>
                </a:solidFill>
                <a:cs typeface="Arial" charset="0"/>
              </a:rPr>
              <a:t>Highest ever dividend paid @ Rs. 9.10 per share (455%)</a:t>
            </a:r>
            <a:endParaRPr kumimoji="1" lang="en-US" sz="2400" b="1" dirty="0" smtClean="0">
              <a:solidFill>
                <a:srgbClr val="816D52"/>
              </a:solidFill>
              <a:cs typeface="Arial" charset="0"/>
            </a:endParaRPr>
          </a:p>
          <a:p>
            <a:pPr marL="274320" lvl="0" indent="-274320">
              <a:lnSpc>
                <a:spcPct val="20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1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1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1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BB2AF82-D92E-687C-2D75-61F6B764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569308" y="2903837"/>
            <a:ext cx="407773" cy="383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570335" y="3599463"/>
            <a:ext cx="392280" cy="395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B2AF82-D92E-687C-2D75-61F6B764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565594" y="4316300"/>
            <a:ext cx="407773" cy="383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577772" y="5078832"/>
            <a:ext cx="384843" cy="3954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2380" y="6369128"/>
            <a:ext cx="535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4/14</a:t>
            </a:r>
            <a:endParaRPr lang="en-US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BB2AF82-D92E-687C-2D75-61F6B764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561880" y="5795669"/>
            <a:ext cx="407773" cy="383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6884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7115C8-31B9-25E0-25C5-EDEBD7E1445B}"/>
              </a:ext>
            </a:extLst>
          </p:cNvPr>
          <p:cNvSpPr txBox="1"/>
          <p:nvPr/>
        </p:nvSpPr>
        <p:spPr>
          <a:xfrm>
            <a:off x="1927653" y="138896"/>
            <a:ext cx="748819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Revenue from Operations </a:t>
            </a:r>
            <a:r>
              <a:rPr lang="en-US" sz="2400" b="1" dirty="0">
                <a:solidFill>
                  <a:schemeClr val="bg1"/>
                </a:solidFill>
              </a:rPr>
              <a:t>&amp; PBT </a:t>
            </a:r>
            <a:r>
              <a:rPr lang="en-US" sz="2400" b="1" dirty="0" smtClean="0">
                <a:solidFill>
                  <a:schemeClr val="bg1"/>
                </a:solidFill>
              </a:rPr>
              <a:t>at a glance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300-000003000000}"/>
              </a:ext>
            </a:extLst>
          </p:cNvPr>
          <p:cNvGraphicFramePr/>
          <p:nvPr/>
        </p:nvGraphicFramePr>
        <p:xfrm>
          <a:off x="1906859" y="981307"/>
          <a:ext cx="8173843" cy="498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22380" y="6369128"/>
            <a:ext cx="535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5/14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6403564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7115C8-31B9-25E0-25C5-EDEBD7E1445B}"/>
              </a:ext>
            </a:extLst>
          </p:cNvPr>
          <p:cNvSpPr txBox="1"/>
          <p:nvPr/>
        </p:nvSpPr>
        <p:spPr>
          <a:xfrm>
            <a:off x="2430966" y="138896"/>
            <a:ext cx="698488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Project wise Per MT Realization (Lignite)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107581" y="1003610"/>
          <a:ext cx="7649737" cy="489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2380" y="6369128"/>
            <a:ext cx="535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6/14</a:t>
            </a:r>
            <a:endParaRPr lang="en-US" sz="12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346885" y="2730843"/>
            <a:ext cx="6610865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Financial </a:t>
            </a:r>
            <a:r>
              <a:rPr lang="en-US" sz="6000" b="1" dirty="0" smtClean="0">
                <a:solidFill>
                  <a:schemeClr val="bg1"/>
                </a:solidFill>
              </a:rPr>
              <a:t>Results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2380" y="6369128"/>
            <a:ext cx="64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7/14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477810" y="2065563"/>
            <a:ext cx="763399" cy="785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292064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1433" y="0"/>
            <a:ext cx="65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Financial Results</a:t>
            </a:r>
            <a:b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For the Year ended 31</a:t>
            </a:r>
            <a:r>
              <a:rPr lang="en-US" sz="2400" b="1" baseline="30000" dirty="0" smtClean="0">
                <a:solidFill>
                  <a:schemeClr val="bg1"/>
                </a:solidFill>
                <a:cs typeface="Calibri" pitchFamily="34" charset="0"/>
              </a:rPr>
              <a:t>st </a:t>
            </a: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March, 2023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028" name="Object 1">
            <a:hlinkClick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2079625" y="968375"/>
          <a:ext cx="8166100" cy="5464175"/>
        </p:xfrm>
        <a:graphic>
          <a:graphicData uri="http://schemas.openxmlformats.org/presentationml/2006/ole">
            <p:oleObj spid="_x0000_s1029" name="Worksheet" r:id="rId3" imgW="6229372" imgH="4143298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2380" y="6369128"/>
            <a:ext cx="64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8/14</a:t>
            </a:r>
            <a:endParaRPr lang="en-US" sz="12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408670" y="2612025"/>
            <a:ext cx="66232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Segment-wise </a:t>
            </a:r>
            <a:r>
              <a:rPr lang="en-US" sz="6000" b="1" dirty="0" smtClean="0">
                <a:solidFill>
                  <a:schemeClr val="bg1"/>
                </a:solidFill>
              </a:rPr>
              <a:t>Performance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DC11F-30E8-A373-D4B8-FFE56B65B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410197" y="2029028"/>
            <a:ext cx="771844" cy="768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2380" y="6369128"/>
            <a:ext cx="64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9/14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5963928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168</Words>
  <Application>Microsoft Office PowerPoint</Application>
  <PresentationFormat>Custom</PresentationFormat>
  <Paragraphs>74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Darshankumar Vala</dc:creator>
  <cp:lastModifiedBy>8th Floor Conf Room</cp:lastModifiedBy>
  <cp:revision>717</cp:revision>
  <dcterms:created xsi:type="dcterms:W3CDTF">2022-08-08T06:20:13Z</dcterms:created>
  <dcterms:modified xsi:type="dcterms:W3CDTF">2023-05-31T09:57:38Z</dcterms:modified>
</cp:coreProperties>
</file>