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6D52"/>
    <a:srgbClr val="AFA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-4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ntel%20Program%20Files%202\Back%20up%20F%20Drive\2022-2023\Q-3%202022-2023\PPT%20Q-3%20FY%202022-2023\Working%20PPT%20Q-3%2022-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Intel%20Program%20Files%202\Back%20up%20F%20Drive\2022-2023\Q-3%202022-2023\PPT%20Q-3%20FY%202022-2023\Working%20PPT%20Q-3%2022-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from Operations 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Sheet1!$A$43</c:f>
              <c:strCache>
                <c:ptCount val="1"/>
                <c:pt idx="0">
                  <c:v>Revenue from Operations H1</c:v>
                </c:pt>
              </c:strCache>
            </c:strRef>
          </c:tx>
          <c:spPr>
            <a:ln>
              <a:headEnd type="oval" w="lg" len="lg"/>
              <a:tailEnd type="oval" w="lg" len="lg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Sheet1!$B$42:$F$42</c:f>
              <c:strCache>
                <c:ptCount val="5"/>
                <c:pt idx="0">
                  <c:v>2022-23</c:v>
                </c:pt>
                <c:pt idx="1">
                  <c:v>2021-22</c:v>
                </c:pt>
                <c:pt idx="2">
                  <c:v>2020-21</c:v>
                </c:pt>
                <c:pt idx="3">
                  <c:v>2019-20</c:v>
                </c:pt>
                <c:pt idx="4">
                  <c:v>2018-19</c:v>
                </c:pt>
              </c:strCache>
            </c:strRef>
          </c:cat>
          <c:val>
            <c:numRef>
              <c:f>Sheet1!$B$43:$F$43</c:f>
              <c:numCache>
                <c:formatCode>0</c:formatCode>
                <c:ptCount val="5"/>
                <c:pt idx="0">
                  <c:v>2554</c:v>
                </c:pt>
                <c:pt idx="1">
                  <c:v>1674.7993999999999</c:v>
                </c:pt>
                <c:pt idx="2">
                  <c:v>773.43099999999947</c:v>
                </c:pt>
                <c:pt idx="3">
                  <c:v>1108.9272000000001</c:v>
                </c:pt>
                <c:pt idx="4">
                  <c:v>1349.1775</c:v>
                </c:pt>
              </c:numCache>
            </c:numRef>
          </c:val>
        </c:ser>
        <c:dLbls/>
        <c:marker val="1"/>
        <c:axId val="89223936"/>
        <c:axId val="89226240"/>
      </c:lineChart>
      <c:catAx>
        <c:axId val="89223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226240"/>
        <c:crosses val="autoZero"/>
        <c:auto val="1"/>
        <c:lblAlgn val="ctr"/>
        <c:lblOffset val="100"/>
      </c:catAx>
      <c:valAx>
        <c:axId val="89226240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922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Profit/ (Loss) before Tax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Sheet1!$A$48</c:f>
              <c:strCache>
                <c:ptCount val="1"/>
                <c:pt idx="0">
                  <c:v>Profit/ (Loss) before Tax H1</c:v>
                </c:pt>
              </c:strCache>
            </c:strRef>
          </c:tx>
          <c:dLbls>
            <c:dLbl>
              <c:idx val="0"/>
              <c:layout>
                <c:manualLayout>
                  <c:x val="1.6676337775244139E-2"/>
                  <c:y val="-4.25655568445389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35161183892072E-2"/>
                  <c:y val="-4.71934752185228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76337775244139E-2"/>
                  <c:y val="-5.16689489449701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35161183892072E-2"/>
                  <c:y val="-5.21262828875801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7638726422992E-2"/>
                  <c:y val="-2.31391563354280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Sheet1!$B$47:$F$47</c:f>
              <c:strCache>
                <c:ptCount val="5"/>
                <c:pt idx="0">
                  <c:v>2022-23</c:v>
                </c:pt>
                <c:pt idx="1">
                  <c:v>2021-22</c:v>
                </c:pt>
                <c:pt idx="2">
                  <c:v>2020-21</c:v>
                </c:pt>
                <c:pt idx="3">
                  <c:v>2019-20</c:v>
                </c:pt>
                <c:pt idx="4">
                  <c:v>2018-19</c:v>
                </c:pt>
              </c:strCache>
            </c:strRef>
          </c:cat>
          <c:val>
            <c:numRef>
              <c:f>Sheet1!$B$48:$F$48</c:f>
              <c:numCache>
                <c:formatCode>0</c:formatCode>
                <c:ptCount val="5"/>
                <c:pt idx="0">
                  <c:v>1039.8399999999999</c:v>
                </c:pt>
                <c:pt idx="1">
                  <c:v>313.16310000000004</c:v>
                </c:pt>
                <c:pt idx="2">
                  <c:v>1.2545000000001139</c:v>
                </c:pt>
                <c:pt idx="3">
                  <c:v>198.60389999999998</c:v>
                </c:pt>
                <c:pt idx="4">
                  <c:v>127.30439999999996</c:v>
                </c:pt>
              </c:numCache>
            </c:numRef>
          </c:val>
        </c:ser>
        <c:dLbls/>
        <c:shape val="box"/>
        <c:axId val="75523968"/>
        <c:axId val="75457280"/>
        <c:axId val="0"/>
      </c:bar3DChart>
      <c:catAx>
        <c:axId val="75523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5457280"/>
        <c:crosses val="autoZero"/>
        <c:auto val="1"/>
        <c:lblAlgn val="ctr"/>
        <c:lblOffset val="100"/>
      </c:catAx>
      <c:valAx>
        <c:axId val="75457280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55239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0.44213</cdr:x>
      <cdr:y>0.92935</cdr:y>
    </cdr:from>
    <cdr:to>
      <cdr:x>0.59581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7231" y="2593715"/>
          <a:ext cx="683784" cy="197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 dirty="0"/>
            <a:t>Rs.</a:t>
          </a:r>
          <a:r>
            <a:rPr lang="en-US" sz="1000" b="1" baseline="0" dirty="0"/>
            <a:t> in </a:t>
          </a:r>
          <a:r>
            <a:rPr lang="en-US" sz="1000" b="1" baseline="0" dirty="0" err="1"/>
            <a:t>Crore</a:t>
          </a:r>
          <a:endParaRPr lang="en-US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0.43208</cdr:x>
      <cdr:y>0.91031</cdr:y>
    </cdr:from>
    <cdr:to>
      <cdr:x>0.5761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62184" y="2508421"/>
          <a:ext cx="1087395" cy="247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Rs.</a:t>
          </a:r>
          <a:r>
            <a:rPr lang="en-US" sz="1000" b="1" baseline="0" dirty="0"/>
            <a:t> in </a:t>
          </a:r>
          <a:r>
            <a:rPr lang="en-US" sz="1000" b="1" baseline="0" dirty="0" err="1"/>
            <a:t>Crore</a:t>
          </a:r>
          <a:endParaRPr lang="en-US" sz="1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907677"/>
            <a:chOff x="806535" y="1659731"/>
            <a:chExt cx="8099092" cy="29076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8D02AF-5226-3D33-481F-8D8F86EF3896}"/>
                </a:ext>
              </a:extLst>
            </p:cNvPr>
            <p:cNvSpPr txBox="1"/>
            <p:nvPr/>
          </p:nvSpPr>
          <p:spPr>
            <a:xfrm>
              <a:off x="2831997" y="3182413"/>
              <a:ext cx="528226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Unaudited Financial Results (UFR) For the </a:t>
              </a:r>
              <a:r>
                <a:rPr lang="en-US" sz="2800" dirty="0" smtClean="0"/>
                <a:t>Nine Month / Quarter </a:t>
              </a:r>
              <a:r>
                <a:rPr lang="en-US" sz="2800" dirty="0"/>
                <a:t>ended on </a:t>
              </a:r>
              <a:r>
                <a:rPr lang="en-US" sz="2800" dirty="0" smtClean="0"/>
                <a:t>31st December, </a:t>
              </a:r>
              <a:r>
                <a:rPr lang="en-US" sz="2800" dirty="0"/>
                <a:t>2022</a:t>
              </a:r>
              <a:endParaRPr lang="en-IN" sz="28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:p14="http://schemas.microsoft.com/office/powerpoint/2010/main" xmlns="" val="295609461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Project-wise Sales Analysis – Mining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(For the Nine Month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December, 2022)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593850" y="950913"/>
          <a:ext cx="8662988" cy="5276850"/>
        </p:xfrm>
        <a:graphic>
          <a:graphicData uri="http://schemas.openxmlformats.org/presentationml/2006/ole">
            <p:oleObj spid="_x0000_s12292" name="Worksheet" r:id="rId3" imgW="5581743" imgH="3409913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79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(For the Nine Month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December,2022) </a:t>
            </a: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1630363" y="963613"/>
          <a:ext cx="8626475" cy="4164012"/>
        </p:xfrm>
        <a:graphic>
          <a:graphicData uri="http://schemas.openxmlformats.org/presentationml/2006/ole">
            <p:oleObj spid="_x0000_s13316" name="Worksheet" r:id="rId3" imgW="9239231" imgH="4467076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39FD3-CFCD-ADA4-B81B-58BE47C511F9}"/>
              </a:ext>
            </a:extLst>
          </p:cNvPr>
          <p:cNvSpPr txBox="1"/>
          <p:nvPr/>
        </p:nvSpPr>
        <p:spPr>
          <a:xfrm>
            <a:off x="1408670" y="2612025"/>
            <a:ext cx="6623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Segment-wise </a:t>
            </a:r>
            <a:r>
              <a:rPr lang="en-US" sz="6000" b="1" dirty="0" smtClean="0">
                <a:solidFill>
                  <a:schemeClr val="bg1"/>
                </a:solidFill>
              </a:rPr>
              <a:t>Performance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DC11F-30E8-A373-D4B8-FFE56B65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410197" y="2029028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3928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080" y="24713"/>
            <a:ext cx="79453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Segment-wise Performance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Up to Nine Month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December,2022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878013" y="942975"/>
          <a:ext cx="8366125" cy="3873500"/>
        </p:xfrm>
        <a:graphic>
          <a:graphicData uri="http://schemas.openxmlformats.org/presentationml/2006/ole">
            <p:oleObj spid="_x0000_s16388" name="Worksheet" r:id="rId3" imgW="5610179" imgH="2571750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:p14="http://schemas.microsoft.com/office/powerpoint/2010/main" xmlns="" val="31062406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417212-41BF-7717-0840-F25E72BE87C9}"/>
              </a:ext>
            </a:extLst>
          </p:cNvPr>
          <p:cNvSpPr txBox="1"/>
          <p:nvPr/>
        </p:nvSpPr>
        <p:spPr>
          <a:xfrm>
            <a:off x="2884274" y="1744035"/>
            <a:ext cx="7694388" cy="41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Performance Highlights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Last five years Revenue &amp; PBT highlights </a:t>
            </a:r>
            <a:r>
              <a:rPr lang="en-US" sz="3200" b="1" dirty="0" smtClean="0">
                <a:solidFill>
                  <a:srgbClr val="816D52"/>
                </a:solidFill>
              </a:rPr>
              <a:t>during Nine Months of the year</a:t>
            </a:r>
            <a:endParaRPr lang="en-US" sz="3200" b="1" dirty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Financial Results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Project-wise Sales Analysis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Segment-wise performance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 </a:t>
            </a:r>
            <a:endParaRPr lang="en-I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2843868" y="2522359"/>
            <a:ext cx="399368" cy="410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2835423" y="1901573"/>
            <a:ext cx="412610" cy="41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52E207-3C9D-87C6-2FA1-BCE2F7C7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2835423" y="3671650"/>
            <a:ext cx="412610" cy="410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2843868" y="4250491"/>
            <a:ext cx="399368" cy="410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F72A20-91C1-533B-D1FA-4E14D209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81"/>
          <a:stretch/>
        </p:blipFill>
        <p:spPr>
          <a:xfrm>
            <a:off x="2843869" y="4820772"/>
            <a:ext cx="401784" cy="4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26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DC3546-CC33-0B7D-B7F8-529215B7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54DCF-AE05-2152-E8FD-E1FFD0A87C7C}"/>
              </a:ext>
            </a:extLst>
          </p:cNvPr>
          <p:cNvSpPr txBox="1"/>
          <p:nvPr/>
        </p:nvSpPr>
        <p:spPr>
          <a:xfrm>
            <a:off x="1643448" y="2684369"/>
            <a:ext cx="632665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solidFill>
                  <a:schemeClr val="bg1"/>
                </a:solidFill>
              </a:rPr>
              <a:t>Performance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5A93EA-F908-81FE-E4D2-AFE588FA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685460" y="1745245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1358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8EFE57-753B-C49F-1FF3-9E7A1C47E826}"/>
              </a:ext>
            </a:extLst>
          </p:cNvPr>
          <p:cNvSpPr txBox="1"/>
          <p:nvPr/>
        </p:nvSpPr>
        <p:spPr>
          <a:xfrm>
            <a:off x="1304899" y="1151896"/>
            <a:ext cx="10372235" cy="256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1" lang="en-US" sz="2800" b="1" dirty="0" smtClean="0">
              <a:solidFill>
                <a:srgbClr val="816D52"/>
              </a:solidFill>
              <a:cs typeface="Arial" charset="0"/>
            </a:endParaRPr>
          </a:p>
          <a:p>
            <a:pPr>
              <a:defRPr/>
            </a:pPr>
            <a:endParaRPr kumimoji="1" lang="en-US" sz="2800" b="1" dirty="0">
              <a:solidFill>
                <a:srgbClr val="816D52"/>
              </a:solidFill>
              <a:cs typeface="Arial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solidFill>
                <a:srgbClr val="816D52"/>
              </a:solidFill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C2ECE9-10EA-D193-8E5D-6008E4EF93A3}"/>
              </a:ext>
            </a:extLst>
          </p:cNvPr>
          <p:cNvSpPr txBox="1"/>
          <p:nvPr/>
        </p:nvSpPr>
        <p:spPr>
          <a:xfrm>
            <a:off x="1412110" y="285289"/>
            <a:ext cx="757125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Nine Months/ Quarterly Performance </a:t>
            </a:r>
            <a:r>
              <a:rPr lang="en-US" sz="2800" b="1" dirty="0">
                <a:solidFill>
                  <a:schemeClr val="bg1"/>
                </a:solidFill>
              </a:rPr>
              <a:t>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549382" y="1401672"/>
            <a:ext cx="412610" cy="410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1558610" y="2136796"/>
            <a:ext cx="399368" cy="41080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69308" y="1130643"/>
            <a:ext cx="9144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Highest ever third quarter Revenue of Rs. 857 Cr.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Highest ever third quarter Profit (before tax) of  Rs. 369 Cr.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Highest ever Nine Month Revenue of Rs. </a:t>
            </a:r>
            <a:r>
              <a:rPr kumimoji="1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2550 </a:t>
            </a: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Cr.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Highest ever Nine Month Profit (before tax) of  Rs. 1040 Cr. 	which 	has surpassed full year highest ever profit during F.Y. </a:t>
            </a:r>
            <a:r>
              <a:rPr kumimoji="1" lang="en-US" sz="2400" b="1" dirty="0" smtClean="0">
                <a:solidFill>
                  <a:srgbClr val="816D52"/>
                </a:solidFill>
                <a:cs typeface="Arial" charset="0"/>
              </a:rPr>
              <a:t>	</a:t>
            </a: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2012-13 of Rs. 903 Cr.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6D52"/>
                </a:solidFill>
                <a:effectLst/>
                <a:uLnTx/>
                <a:uFillTx/>
                <a:ea typeface="+mn-ea"/>
                <a:cs typeface="Arial" charset="0"/>
              </a:rPr>
              <a:t>		Highest ever dividend payout of Rs. 136.74 Cr.</a:t>
            </a: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1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569308" y="2903837"/>
            <a:ext cx="407773" cy="383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1570335" y="3632916"/>
            <a:ext cx="431460" cy="395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598138" y="5811848"/>
            <a:ext cx="407773" cy="3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6884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1644476" y="1099619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39FD3-CFCD-ADA4-B81B-58BE47C511F9}"/>
              </a:ext>
            </a:extLst>
          </p:cNvPr>
          <p:cNvSpPr txBox="1"/>
          <p:nvPr/>
        </p:nvSpPr>
        <p:spPr>
          <a:xfrm>
            <a:off x="1618735" y="1869333"/>
            <a:ext cx="64007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Last five years Revenue &amp; PBT highlights for </a:t>
            </a:r>
            <a:r>
              <a:rPr lang="en-US" sz="6000" b="1" dirty="0" smtClean="0">
                <a:solidFill>
                  <a:schemeClr val="bg1"/>
                </a:solidFill>
              </a:rPr>
              <a:t>Nine Months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7287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7115C8-31B9-25E0-25C5-EDEBD7E1445B}"/>
              </a:ext>
            </a:extLst>
          </p:cNvPr>
          <p:cNvSpPr txBox="1"/>
          <p:nvPr/>
        </p:nvSpPr>
        <p:spPr>
          <a:xfrm>
            <a:off x="1927653" y="138896"/>
            <a:ext cx="748819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Last five years Revenue &amp; PBT highlights for </a:t>
            </a:r>
            <a:r>
              <a:rPr lang="en-US" sz="2400" b="1" dirty="0" smtClean="0">
                <a:solidFill>
                  <a:schemeClr val="bg1"/>
                </a:solidFill>
              </a:rPr>
              <a:t>Nine Months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137720" y="951472"/>
          <a:ext cx="7624119" cy="253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273643" y="3707028"/>
          <a:ext cx="7549979" cy="275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40356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39FD3-CFCD-ADA4-B81B-58BE47C511F9}"/>
              </a:ext>
            </a:extLst>
          </p:cNvPr>
          <p:cNvSpPr txBox="1"/>
          <p:nvPr/>
        </p:nvSpPr>
        <p:spPr>
          <a:xfrm>
            <a:off x="1346885" y="2730843"/>
            <a:ext cx="6610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Financial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76"/>
          <a:stretch/>
        </p:blipFill>
        <p:spPr>
          <a:xfrm>
            <a:off x="1364596" y="2076324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9206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For the Nine Month ended 31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st 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December, 2022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028" name="Object 1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1976438" y="1012825"/>
          <a:ext cx="8069262" cy="4794250"/>
        </p:xfrm>
        <a:graphic>
          <a:graphicData uri="http://schemas.openxmlformats.org/presentationml/2006/ole">
            <p:oleObj spid="_x0000_s1029" name="Worksheet" r:id="rId3" imgW="6229406" imgH="3705262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0" r="35626"/>
          <a:stretch/>
        </p:blipFill>
        <p:spPr>
          <a:xfrm>
            <a:off x="1422050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639FD3-CFCD-ADA4-B81B-58BE47C511F9}"/>
              </a:ext>
            </a:extLst>
          </p:cNvPr>
          <p:cNvSpPr txBox="1"/>
          <p:nvPr/>
        </p:nvSpPr>
        <p:spPr>
          <a:xfrm>
            <a:off x="1421026" y="2612025"/>
            <a:ext cx="6722077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Project-wise Sales </a:t>
            </a:r>
            <a:r>
              <a:rPr lang="en-US" sz="6000" b="1" dirty="0" smtClean="0">
                <a:solidFill>
                  <a:schemeClr val="bg1"/>
                </a:solidFill>
              </a:rPr>
              <a:t>Analysis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644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167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er</cp:lastModifiedBy>
  <cp:revision>198</cp:revision>
  <dcterms:created xsi:type="dcterms:W3CDTF">2022-08-08T06:20:13Z</dcterms:created>
  <dcterms:modified xsi:type="dcterms:W3CDTF">2023-02-15T06:40:08Z</dcterms:modified>
</cp:coreProperties>
</file>