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59" r:id="rId4"/>
    <p:sldId id="305" r:id="rId5"/>
    <p:sldId id="274" r:id="rId6"/>
    <p:sldId id="298" r:id="rId7"/>
    <p:sldId id="301" r:id="rId8"/>
    <p:sldId id="293" r:id="rId9"/>
    <p:sldId id="262" r:id="rId10"/>
    <p:sldId id="302" r:id="rId11"/>
    <p:sldId id="294" r:id="rId12"/>
    <p:sldId id="303" r:id="rId13"/>
    <p:sldId id="296" r:id="rId14"/>
    <p:sldId id="304" r:id="rId15"/>
    <p:sldId id="269" r:id="rId1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149"/>
    <a:srgbClr val="816D52"/>
    <a:srgbClr val="00A44A"/>
    <a:srgbClr val="199719"/>
    <a:srgbClr val="27D945"/>
    <a:srgbClr val="9679FF"/>
    <a:srgbClr val="998161"/>
    <a:srgbClr val="969A86"/>
    <a:srgbClr val="DBCD15"/>
    <a:srgbClr val="C3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86381" autoAdjust="0"/>
  </p:normalViewPr>
  <p:slideViewPr>
    <p:cSldViewPr snapToGrid="0">
      <p:cViewPr varScale="1">
        <p:scale>
          <a:sx n="59" d="100"/>
          <a:sy n="59" d="100"/>
        </p:scale>
        <p:origin x="936" y="102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notesViewPr>
    <p:cSldViewPr snapToGrid="0">
      <p:cViewPr varScale="1">
        <p:scale>
          <a:sx n="51" d="100"/>
          <a:sy n="51" d="100"/>
        </p:scale>
        <p:origin x="29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rive\d\F.Y%2023-24\Q-2%20Data\PPT\PP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42E-2"/>
          <c:y val="9.3567267129189668E-2"/>
          <c:w val="0.87753018372703351"/>
          <c:h val="0.66619475180282162"/>
        </c:manualLayout>
      </c:layout>
      <c:lineChart>
        <c:grouping val="standard"/>
        <c:varyColors val="0"/>
        <c:ser>
          <c:idx val="0"/>
          <c:order val="0"/>
          <c:tx>
            <c:strRef>
              <c:f>'Five year data'!$C$4</c:f>
              <c:strCache>
                <c:ptCount val="1"/>
                <c:pt idx="0">
                  <c:v>Revenue from Operations H1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1694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8BA-4E77-847F-6EAA53C61D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1148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92-44A5-B193-6DB209B0A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data'!$B$5:$B$9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data'!$C$5:$C$9</c:f>
              <c:numCache>
                <c:formatCode>General</c:formatCode>
                <c:ptCount val="5"/>
                <c:pt idx="0">
                  <c:v>769</c:v>
                </c:pt>
                <c:pt idx="1">
                  <c:v>444</c:v>
                </c:pt>
                <c:pt idx="2">
                  <c:v>950</c:v>
                </c:pt>
                <c:pt idx="3">
                  <c:v>1697</c:v>
                </c:pt>
                <c:pt idx="4">
                  <c:v>1151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2D-474D-A66D-A18A086156CD}"/>
            </c:ext>
          </c:extLst>
        </c:ser>
        <c:ser>
          <c:idx val="1"/>
          <c:order val="1"/>
          <c:tx>
            <c:strRef>
              <c:f>'Five year data'!$D$4</c:f>
              <c:strCache>
                <c:ptCount val="1"/>
                <c:pt idx="0">
                  <c:v>Profit Before Tax H1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BA-4E77-847F-6EAA53C61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data'!$B$5:$B$9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data'!$D$5:$D$9</c:f>
              <c:numCache>
                <c:formatCode>General</c:formatCode>
                <c:ptCount val="5"/>
                <c:pt idx="0">
                  <c:v>196</c:v>
                </c:pt>
                <c:pt idx="1">
                  <c:v>22</c:v>
                </c:pt>
                <c:pt idx="2">
                  <c:v>94</c:v>
                </c:pt>
                <c:pt idx="3">
                  <c:v>670</c:v>
                </c:pt>
                <c:pt idx="4">
                  <c:v>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2D-474D-A66D-A18A086156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883648"/>
        <c:axId val="141803520"/>
      </c:lineChart>
      <c:catAx>
        <c:axId val="14188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03520"/>
        <c:crosses val="autoZero"/>
        <c:auto val="1"/>
        <c:lblAlgn val="ctr"/>
        <c:lblOffset val="100"/>
        <c:noMultiLvlLbl val="0"/>
      </c:catAx>
      <c:valAx>
        <c:axId val="1418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8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42344706911652"/>
          <c:y val="0.93585810864551078"/>
          <c:w val="0.76115288713910811"/>
          <c:h val="6.0101487314085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02537182852145"/>
          <c:y val="9.3242170272530428E-2"/>
          <c:w val="0.84575240594925638"/>
          <c:h val="0.69684251636031835"/>
        </c:manualLayout>
      </c:layout>
      <c:lineChart>
        <c:grouping val="standard"/>
        <c:varyColors val="0"/>
        <c:ser>
          <c:idx val="0"/>
          <c:order val="0"/>
          <c:tx>
            <c:strRef>
              <c:f>'Five year data'!$C$21</c:f>
              <c:strCache>
                <c:ptCount val="1"/>
                <c:pt idx="0">
                  <c:v>Revenue from Operations Q-2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25-4EE3-BB21-E492E220DB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25-4EE3-BB21-E492E220D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data'!$B$22:$B$26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data'!$C$22:$C$26</c:f>
              <c:numCache>
                <c:formatCode>General</c:formatCode>
                <c:ptCount val="5"/>
                <c:pt idx="0">
                  <c:v>264</c:v>
                </c:pt>
                <c:pt idx="1">
                  <c:v>204</c:v>
                </c:pt>
                <c:pt idx="2">
                  <c:v>452</c:v>
                </c:pt>
                <c:pt idx="3">
                  <c:v>539</c:v>
                </c:pt>
                <c:pt idx="4">
                  <c:v>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E-43BA-B0CC-A55EC0A9A4FF}"/>
            </c:ext>
          </c:extLst>
        </c:ser>
        <c:ser>
          <c:idx val="1"/>
          <c:order val="1"/>
          <c:tx>
            <c:strRef>
              <c:f>'Five year data'!$D$21</c:f>
              <c:strCache>
                <c:ptCount val="1"/>
                <c:pt idx="0">
                  <c:v>Profit Before Tax Q-2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'Five year data'!$B$22:$B$26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</c:strRef>
          </c:cat>
          <c:val>
            <c:numRef>
              <c:f>'Five year data'!$D$22:$D$26</c:f>
              <c:numCache>
                <c:formatCode>General</c:formatCode>
                <c:ptCount val="5"/>
                <c:pt idx="0">
                  <c:v>45</c:v>
                </c:pt>
                <c:pt idx="1">
                  <c:v>10</c:v>
                </c:pt>
                <c:pt idx="2">
                  <c:v>49</c:v>
                </c:pt>
                <c:pt idx="3">
                  <c:v>204</c:v>
                </c:pt>
                <c:pt idx="4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E-43BA-B0CC-A55EC0A9A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15008"/>
        <c:axId val="177916544"/>
      </c:lineChart>
      <c:catAx>
        <c:axId val="1779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16544"/>
        <c:crosses val="autoZero"/>
        <c:auto val="1"/>
        <c:lblAlgn val="ctr"/>
        <c:lblOffset val="100"/>
        <c:noMultiLvlLbl val="0"/>
      </c:catAx>
      <c:valAx>
        <c:axId val="17791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2436865467337"/>
          <c:y val="0.91478177985463249"/>
          <c:w val="0.6199512626906537"/>
          <c:h val="7.068032211555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0.80104</cdr:x>
      <cdr:y>0</cdr:y>
    </cdr:from>
    <cdr:to>
      <cdr:x>0.98646</cdr:x>
      <cdr:y>0.08648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10E56F-4FF0-3830-6CBF-AD8E8EE6C70F}"/>
            </a:ext>
          </a:extLst>
        </cdr:cNvPr>
        <cdr:cNvSpPr txBox="1"/>
      </cdr:nvSpPr>
      <cdr:spPr>
        <a:xfrm xmlns:a="http://schemas.openxmlformats.org/drawingml/2006/main">
          <a:off x="3662362" y="0"/>
          <a:ext cx="847726" cy="2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/>
            <a:t>Figures in Crore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0.76458</cdr:x>
      <cdr:y>0.04688</cdr:y>
    </cdr:from>
    <cdr:to>
      <cdr:x>0.97292</cdr:x>
      <cdr:y>0.11979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2BE690-86CF-8B95-A383-277350A5CD98}"/>
            </a:ext>
          </a:extLst>
        </cdr:cNvPr>
        <cdr:cNvSpPr txBox="1"/>
      </cdr:nvSpPr>
      <cdr:spPr>
        <a:xfrm xmlns:a="http://schemas.openxmlformats.org/drawingml/2006/main">
          <a:off x="3495675" y="128588"/>
          <a:ext cx="952499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200" dirty="0"/>
            <a:t>Figures in Crore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64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r">
              <a:defRPr sz="1100"/>
            </a:lvl1pPr>
          </a:lstStyle>
          <a:p>
            <a:fld id="{1340E709-3CDE-4F7F-9530-02627AFEA0D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l">
              <a:defRPr sz="1100"/>
            </a:lvl1pPr>
          </a:lstStyle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64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r">
              <a:defRPr sz="1100"/>
            </a:lvl1pPr>
          </a:lstStyle>
          <a:p>
            <a:fld id="{A6BB4A64-8F1D-471E-A696-934D4927D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64" y="1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/>
          <a:lstStyle>
            <a:lvl1pPr algn="r">
              <a:defRPr sz="1100"/>
            </a:lvl1pPr>
          </a:lstStyle>
          <a:p>
            <a:fld id="{9AFF71C8-9FCC-4A70-8C87-69D5028CAA5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8500"/>
            <a:ext cx="6208712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57" tIns="42878" rIns="85757" bIns="428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786" y="4422133"/>
            <a:ext cx="5563267" cy="4188171"/>
          </a:xfrm>
          <a:prstGeom prst="rect">
            <a:avLst/>
          </a:prstGeom>
        </p:spPr>
        <p:txBody>
          <a:bodyPr vert="horz" lIns="85757" tIns="42878" rIns="85757" bIns="428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l">
              <a:defRPr sz="1100"/>
            </a:lvl1pPr>
          </a:lstStyle>
          <a:p>
            <a:r>
              <a:rPr lang="en-US"/>
              <a:t>1/11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64" y="8842722"/>
            <a:ext cx="3014065" cy="464840"/>
          </a:xfrm>
          <a:prstGeom prst="rect">
            <a:avLst/>
          </a:prstGeom>
        </p:spPr>
        <p:txBody>
          <a:bodyPr vert="horz" lIns="85757" tIns="42878" rIns="85757" bIns="42878" rtlCol="0" anchor="b"/>
          <a:lstStyle>
            <a:lvl1pPr algn="r">
              <a:defRPr sz="1100"/>
            </a:lvl1pPr>
          </a:lstStyle>
          <a:p>
            <a:fld id="{D01CA937-F028-4ECF-901A-851507DFC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4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4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A937-F028-4ECF-901A-851507DFC9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370730"/>
            <a:chOff x="806535" y="1659731"/>
            <a:chExt cx="8099092" cy="23707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208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             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H-1/Q-2 FY 2023-2024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1599" y="3711203"/>
              <a:ext cx="4613215" cy="1448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8E548-A98E-CCA8-2C2E-14222E552DBB}"/>
              </a:ext>
            </a:extLst>
          </p:cNvPr>
          <p:cNvSpPr txBox="1"/>
          <p:nvPr/>
        </p:nvSpPr>
        <p:spPr>
          <a:xfrm>
            <a:off x="5600700" y="6463961"/>
            <a:ext cx="70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2956094619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847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 Wise Segment Analysis - Mining   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Quarter-2 ended 30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Sept, 2023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FEFA8-48C4-83C6-C92A-2E81A6B1D99F}"/>
              </a:ext>
            </a:extLst>
          </p:cNvPr>
          <p:cNvSpPr txBox="1"/>
          <p:nvPr/>
        </p:nvSpPr>
        <p:spPr>
          <a:xfrm>
            <a:off x="5861957" y="631448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05564E-0F3A-E4ED-BBE1-B4DE55454990}"/>
              </a:ext>
            </a:extLst>
          </p:cNvPr>
          <p:cNvGraphicFramePr>
            <a:graphicFrameLocks noGrp="1"/>
          </p:cNvGraphicFramePr>
          <p:nvPr/>
        </p:nvGraphicFramePr>
        <p:xfrm>
          <a:off x="725714" y="1045030"/>
          <a:ext cx="10943773" cy="5276850"/>
        </p:xfrm>
        <a:graphic>
          <a:graphicData uri="http://schemas.openxmlformats.org/drawingml/2006/table">
            <a:tbl>
              <a:tblPr/>
              <a:tblGrid>
                <a:gridCol w="2801257">
                  <a:extLst>
                    <a:ext uri="{9D8B030D-6E8A-4147-A177-3AD203B41FA5}">
                      <a16:colId xmlns:a16="http://schemas.microsoft.com/office/drawing/2014/main" val="2985547264"/>
                    </a:ext>
                  </a:extLst>
                </a:gridCol>
                <a:gridCol w="1291772">
                  <a:extLst>
                    <a:ext uri="{9D8B030D-6E8A-4147-A177-3AD203B41FA5}">
                      <a16:colId xmlns:a16="http://schemas.microsoft.com/office/drawing/2014/main" val="4176876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11464929"/>
                    </a:ext>
                  </a:extLst>
                </a:gridCol>
                <a:gridCol w="1465943">
                  <a:extLst>
                    <a:ext uri="{9D8B030D-6E8A-4147-A177-3AD203B41FA5}">
                      <a16:colId xmlns:a16="http://schemas.microsoft.com/office/drawing/2014/main" val="499968375"/>
                    </a:ext>
                  </a:extLst>
                </a:gridCol>
                <a:gridCol w="1075885">
                  <a:extLst>
                    <a:ext uri="{9D8B030D-6E8A-4147-A177-3AD203B41FA5}">
                      <a16:colId xmlns:a16="http://schemas.microsoft.com/office/drawing/2014/main" val="1858720028"/>
                    </a:ext>
                  </a:extLst>
                </a:gridCol>
                <a:gridCol w="1634543">
                  <a:extLst>
                    <a:ext uri="{9D8B030D-6E8A-4147-A177-3AD203B41FA5}">
                      <a16:colId xmlns:a16="http://schemas.microsoft.com/office/drawing/2014/main" val="884098068"/>
                    </a:ext>
                  </a:extLst>
                </a:gridCol>
                <a:gridCol w="1513230">
                  <a:extLst>
                    <a:ext uri="{9D8B030D-6E8A-4147-A177-3AD203B41FA5}">
                      <a16:colId xmlns:a16="http://schemas.microsoft.com/office/drawing/2014/main" val="361963998"/>
                    </a:ext>
                  </a:extLst>
                </a:gridCol>
              </a:tblGrid>
              <a:tr h="715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Q-2                   Sep-2023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Q-2                    Sep-2022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Quanity)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Value)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63611"/>
                  </a:ext>
                </a:extLst>
              </a:tr>
              <a:tr h="816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Lignite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52360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Madh*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87032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Rajpardi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(91%)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701289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Tadkeshwar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(99%)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93866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Bhavnagar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46779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Umarsar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649912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Lignite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865747"/>
                  </a:ext>
                </a:extLst>
              </a:tr>
              <a:tr h="6182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Bauxite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(Gadhsisa &amp; Bhatia)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6687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26308"/>
                  </a:ext>
                </a:extLst>
              </a:tr>
              <a:tr h="922631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Including Branch Transfer to ATPS power plant for captive consumption from: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1.06 Lakh MT for Rs. 27 Cr.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484076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Half Year ended 30th Sept,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40008-C8CB-FBBA-8E77-2B17B33A4048}"/>
              </a:ext>
            </a:extLst>
          </p:cNvPr>
          <p:cNvSpPr txBox="1"/>
          <p:nvPr/>
        </p:nvSpPr>
        <p:spPr>
          <a:xfrm>
            <a:off x="5878286" y="6400800"/>
            <a:ext cx="114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11/15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20F6C7-A33D-39F6-083A-236E4D33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34659"/>
              </p:ext>
            </p:extLst>
          </p:nvPr>
        </p:nvGraphicFramePr>
        <p:xfrm>
          <a:off x="342900" y="1436913"/>
          <a:ext cx="11544300" cy="4310742"/>
        </p:xfrm>
        <a:graphic>
          <a:graphicData uri="http://schemas.openxmlformats.org/drawingml/2006/table">
            <a:tbl>
              <a:tblPr/>
              <a:tblGrid>
                <a:gridCol w="2492826">
                  <a:extLst>
                    <a:ext uri="{9D8B030D-6E8A-4147-A177-3AD203B41FA5}">
                      <a16:colId xmlns:a16="http://schemas.microsoft.com/office/drawing/2014/main" val="3293997805"/>
                    </a:ext>
                  </a:extLst>
                </a:gridCol>
                <a:gridCol w="1082157">
                  <a:extLst>
                    <a:ext uri="{9D8B030D-6E8A-4147-A177-3AD203B41FA5}">
                      <a16:colId xmlns:a16="http://schemas.microsoft.com/office/drawing/2014/main" val="3902840439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1680774794"/>
                    </a:ext>
                  </a:extLst>
                </a:gridCol>
                <a:gridCol w="927563">
                  <a:extLst>
                    <a:ext uri="{9D8B030D-6E8A-4147-A177-3AD203B41FA5}">
                      <a16:colId xmlns:a16="http://schemas.microsoft.com/office/drawing/2014/main" val="293272647"/>
                    </a:ext>
                  </a:extLst>
                </a:gridCol>
                <a:gridCol w="927563">
                  <a:extLst>
                    <a:ext uri="{9D8B030D-6E8A-4147-A177-3AD203B41FA5}">
                      <a16:colId xmlns:a16="http://schemas.microsoft.com/office/drawing/2014/main" val="749889824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1569802587"/>
                    </a:ext>
                  </a:extLst>
                </a:gridCol>
                <a:gridCol w="912105">
                  <a:extLst>
                    <a:ext uri="{9D8B030D-6E8A-4147-A177-3AD203B41FA5}">
                      <a16:colId xmlns:a16="http://schemas.microsoft.com/office/drawing/2014/main" val="861814221"/>
                    </a:ext>
                  </a:extLst>
                </a:gridCol>
                <a:gridCol w="904374">
                  <a:extLst>
                    <a:ext uri="{9D8B030D-6E8A-4147-A177-3AD203B41FA5}">
                      <a16:colId xmlns:a16="http://schemas.microsoft.com/office/drawing/2014/main" val="2281486275"/>
                    </a:ext>
                  </a:extLst>
                </a:gridCol>
                <a:gridCol w="1252211">
                  <a:extLst>
                    <a:ext uri="{9D8B030D-6E8A-4147-A177-3AD203B41FA5}">
                      <a16:colId xmlns:a16="http://schemas.microsoft.com/office/drawing/2014/main" val="1841398726"/>
                    </a:ext>
                  </a:extLst>
                </a:gridCol>
                <a:gridCol w="1252211">
                  <a:extLst>
                    <a:ext uri="{9D8B030D-6E8A-4147-A177-3AD203B41FA5}">
                      <a16:colId xmlns:a16="http://schemas.microsoft.com/office/drawing/2014/main" val="2857697430"/>
                    </a:ext>
                  </a:extLst>
                </a:gridCol>
              </a:tblGrid>
              <a:tr h="1108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(MW)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Half Year    </a:t>
                      </a:r>
                    </a:p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2023-24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Half Year      </a:t>
                      </a:r>
                    </a:p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Quanity)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Value)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449929"/>
                  </a:ext>
                </a:extLst>
              </a:tr>
              <a:tr h="1077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 (Gen)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 CUF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(Gen)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 CUF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67936"/>
                  </a:ext>
                </a:extLst>
              </a:tr>
              <a:tr h="7653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Power Project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90647"/>
                  </a:ext>
                </a:extLst>
              </a:tr>
              <a:tr h="437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Projects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7846"/>
                  </a:ext>
                </a:extLst>
              </a:tr>
              <a:tr h="452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Project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32351"/>
                  </a:ext>
                </a:extLst>
              </a:tr>
              <a:tr h="46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2421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(For the Quarter - 2 ended 30th Sept,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40008-C8CB-FBBA-8E77-2B17B33A4048}"/>
              </a:ext>
            </a:extLst>
          </p:cNvPr>
          <p:cNvSpPr txBox="1"/>
          <p:nvPr/>
        </p:nvSpPr>
        <p:spPr>
          <a:xfrm>
            <a:off x="5878286" y="6400800"/>
            <a:ext cx="114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12/15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CC87B6-827F-E131-4D34-2CD86A068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529"/>
              </p:ext>
            </p:extLst>
          </p:nvPr>
        </p:nvGraphicFramePr>
        <p:xfrm>
          <a:off x="538844" y="1077687"/>
          <a:ext cx="11478985" cy="4947558"/>
        </p:xfrm>
        <a:graphic>
          <a:graphicData uri="http://schemas.openxmlformats.org/drawingml/2006/table">
            <a:tbl>
              <a:tblPr/>
              <a:tblGrid>
                <a:gridCol w="1744005">
                  <a:extLst>
                    <a:ext uri="{9D8B030D-6E8A-4147-A177-3AD203B41FA5}">
                      <a16:colId xmlns:a16="http://schemas.microsoft.com/office/drawing/2014/main" val="3559444685"/>
                    </a:ext>
                  </a:extLst>
                </a:gridCol>
                <a:gridCol w="1097165">
                  <a:extLst>
                    <a:ext uri="{9D8B030D-6E8A-4147-A177-3AD203B41FA5}">
                      <a16:colId xmlns:a16="http://schemas.microsoft.com/office/drawing/2014/main" val="1412034080"/>
                    </a:ext>
                  </a:extLst>
                </a:gridCol>
                <a:gridCol w="318053">
                  <a:extLst>
                    <a:ext uri="{9D8B030D-6E8A-4147-A177-3AD203B41FA5}">
                      <a16:colId xmlns:a16="http://schemas.microsoft.com/office/drawing/2014/main" val="3710503432"/>
                    </a:ext>
                  </a:extLst>
                </a:gridCol>
                <a:gridCol w="729052">
                  <a:extLst>
                    <a:ext uri="{9D8B030D-6E8A-4147-A177-3AD203B41FA5}">
                      <a16:colId xmlns:a16="http://schemas.microsoft.com/office/drawing/2014/main" val="276594191"/>
                    </a:ext>
                  </a:extLst>
                </a:gridCol>
                <a:gridCol w="1059281">
                  <a:extLst>
                    <a:ext uri="{9D8B030D-6E8A-4147-A177-3AD203B41FA5}">
                      <a16:colId xmlns:a16="http://schemas.microsoft.com/office/drawing/2014/main" val="59639409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247814890"/>
                    </a:ext>
                  </a:extLst>
                </a:gridCol>
                <a:gridCol w="213412">
                  <a:extLst>
                    <a:ext uri="{9D8B030D-6E8A-4147-A177-3AD203B41FA5}">
                      <a16:colId xmlns:a16="http://schemas.microsoft.com/office/drawing/2014/main" val="640025048"/>
                    </a:ext>
                  </a:extLst>
                </a:gridCol>
                <a:gridCol w="684659">
                  <a:extLst>
                    <a:ext uri="{9D8B030D-6E8A-4147-A177-3AD203B41FA5}">
                      <a16:colId xmlns:a16="http://schemas.microsoft.com/office/drawing/2014/main" val="2932970377"/>
                    </a:ext>
                  </a:extLst>
                </a:gridCol>
                <a:gridCol w="701968">
                  <a:extLst>
                    <a:ext uri="{9D8B030D-6E8A-4147-A177-3AD203B41FA5}">
                      <a16:colId xmlns:a16="http://schemas.microsoft.com/office/drawing/2014/main" val="2537858485"/>
                    </a:ext>
                  </a:extLst>
                </a:gridCol>
                <a:gridCol w="522675">
                  <a:extLst>
                    <a:ext uri="{9D8B030D-6E8A-4147-A177-3AD203B41FA5}">
                      <a16:colId xmlns:a16="http://schemas.microsoft.com/office/drawing/2014/main" val="14191608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929254686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1128775935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761852427"/>
                    </a:ext>
                  </a:extLst>
                </a:gridCol>
              </a:tblGrid>
              <a:tr h="4508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677192"/>
                  </a:ext>
                </a:extLst>
              </a:tr>
              <a:tr h="450896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 Capacity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75939"/>
                  </a:ext>
                </a:extLst>
              </a:tr>
              <a:tr h="450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(Q-2)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(Q-2)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682069"/>
                  </a:ext>
                </a:extLst>
              </a:tr>
              <a:tr h="881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 (Gen)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 (Gen)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PLF/</a:t>
                      </a:r>
                      <a:endParaRPr lang="en-US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in Sales Quantity)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in Sales Value)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41702"/>
                  </a:ext>
                </a:extLst>
              </a:tr>
              <a:tr h="491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  <a:endParaRPr lang="en-US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</a:t>
                      </a:r>
                      <a:endParaRPr lang="en-US"/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46306"/>
                  </a:ext>
                </a:extLst>
              </a:tr>
              <a:tr h="8075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Power Project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  <a:endParaRPr lang="en-US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862707"/>
                  </a:ext>
                </a:extLst>
              </a:tr>
              <a:tr h="4713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Projects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  <a:endParaRPr lang="en-US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69479"/>
                  </a:ext>
                </a:extLst>
              </a:tr>
              <a:tr h="4713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Project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(0%)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994404"/>
                  </a:ext>
                </a:extLst>
              </a:tr>
              <a:tr h="471391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2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924796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9DE8C19-E50F-5790-8D1B-96285DF4C248}"/>
              </a:ext>
            </a:extLst>
          </p:cNvPr>
          <p:cNvSpPr txBox="1"/>
          <p:nvPr/>
        </p:nvSpPr>
        <p:spPr>
          <a:xfrm>
            <a:off x="2008414" y="0"/>
            <a:ext cx="707027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Segment-wise Performance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(For the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Half Year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ended 30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Sept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F2645-2E0E-4491-42F2-D4DE77C6464F}"/>
              </a:ext>
            </a:extLst>
          </p:cNvPr>
          <p:cNvSpPr txBox="1"/>
          <p:nvPr/>
        </p:nvSpPr>
        <p:spPr>
          <a:xfrm>
            <a:off x="5943600" y="6349303"/>
            <a:ext cx="113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13/15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D3CC85-8DEA-B8DE-83F9-374F61133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928597"/>
              </p:ext>
            </p:extLst>
          </p:nvPr>
        </p:nvGraphicFramePr>
        <p:xfrm>
          <a:off x="487136" y="1265465"/>
          <a:ext cx="11217727" cy="4923062"/>
        </p:xfrm>
        <a:graphic>
          <a:graphicData uri="http://schemas.openxmlformats.org/drawingml/2006/table">
            <a:tbl>
              <a:tblPr/>
              <a:tblGrid>
                <a:gridCol w="3264417">
                  <a:extLst>
                    <a:ext uri="{9D8B030D-6E8A-4147-A177-3AD203B41FA5}">
                      <a16:colId xmlns:a16="http://schemas.microsoft.com/office/drawing/2014/main" val="996975047"/>
                    </a:ext>
                  </a:extLst>
                </a:gridCol>
                <a:gridCol w="1614403">
                  <a:extLst>
                    <a:ext uri="{9D8B030D-6E8A-4147-A177-3AD203B41FA5}">
                      <a16:colId xmlns:a16="http://schemas.microsoft.com/office/drawing/2014/main" val="3791187998"/>
                    </a:ext>
                  </a:extLst>
                </a:gridCol>
                <a:gridCol w="1127708">
                  <a:extLst>
                    <a:ext uri="{9D8B030D-6E8A-4147-A177-3AD203B41FA5}">
                      <a16:colId xmlns:a16="http://schemas.microsoft.com/office/drawing/2014/main" val="759257060"/>
                    </a:ext>
                  </a:extLst>
                </a:gridCol>
                <a:gridCol w="1978435">
                  <a:extLst>
                    <a:ext uri="{9D8B030D-6E8A-4147-A177-3AD203B41FA5}">
                      <a16:colId xmlns:a16="http://schemas.microsoft.com/office/drawing/2014/main" val="1331565180"/>
                    </a:ext>
                  </a:extLst>
                </a:gridCol>
                <a:gridCol w="1887427">
                  <a:extLst>
                    <a:ext uri="{9D8B030D-6E8A-4147-A177-3AD203B41FA5}">
                      <a16:colId xmlns:a16="http://schemas.microsoft.com/office/drawing/2014/main" val="150166990"/>
                    </a:ext>
                  </a:extLst>
                </a:gridCol>
                <a:gridCol w="1345337">
                  <a:extLst>
                    <a:ext uri="{9D8B030D-6E8A-4147-A177-3AD203B41FA5}">
                      <a16:colId xmlns:a16="http://schemas.microsoft.com/office/drawing/2014/main" val="513876843"/>
                    </a:ext>
                  </a:extLst>
                </a:gridCol>
              </a:tblGrid>
              <a:tr h="19767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 In Crore)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9012"/>
                  </a:ext>
                </a:extLst>
              </a:tr>
              <a:tr h="8095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ATPS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85080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Revenue*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1348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96637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804382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40020"/>
                  </a:ext>
                </a:extLst>
              </a:tr>
              <a:tr h="1204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H-1 FY 2023-24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(70)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78837"/>
                  </a:ext>
                </a:extLst>
              </a:tr>
              <a:tr h="1204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H-1 FY 2022-23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(29)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8320" marR="8320" marT="832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002537"/>
                  </a:ext>
                </a:extLst>
              </a:tr>
              <a:tr h="301220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Mining Revenue including Branch Transfer to ATPS of Rs. 62.19 Cr.</a:t>
                      </a:r>
                    </a:p>
                  </a:txBody>
                  <a:tcPr marL="8320" marR="8320" marT="83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8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436"/>
      </p:ext>
    </p:extLst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9DE8C19-E50F-5790-8D1B-96285DF4C248}"/>
              </a:ext>
            </a:extLst>
          </p:cNvPr>
          <p:cNvSpPr txBox="1"/>
          <p:nvPr/>
        </p:nvSpPr>
        <p:spPr>
          <a:xfrm>
            <a:off x="2008414" y="0"/>
            <a:ext cx="707027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Segment-wise Performance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8CADAE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(For the Quarter-2 ended 30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Sept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F2645-2E0E-4491-42F2-D4DE77C6464F}"/>
              </a:ext>
            </a:extLst>
          </p:cNvPr>
          <p:cNvSpPr txBox="1"/>
          <p:nvPr/>
        </p:nvSpPr>
        <p:spPr>
          <a:xfrm>
            <a:off x="5943600" y="6349303"/>
            <a:ext cx="113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14/15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4FE781-7412-8C75-72B5-23E3F9EE4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15080"/>
              </p:ext>
            </p:extLst>
          </p:nvPr>
        </p:nvGraphicFramePr>
        <p:xfrm>
          <a:off x="555171" y="1306286"/>
          <a:ext cx="11315697" cy="4849585"/>
        </p:xfrm>
        <a:graphic>
          <a:graphicData uri="http://schemas.openxmlformats.org/drawingml/2006/table">
            <a:tbl>
              <a:tblPr/>
              <a:tblGrid>
                <a:gridCol w="3585171">
                  <a:extLst>
                    <a:ext uri="{9D8B030D-6E8A-4147-A177-3AD203B41FA5}">
                      <a16:colId xmlns:a16="http://schemas.microsoft.com/office/drawing/2014/main" val="2830776807"/>
                    </a:ext>
                  </a:extLst>
                </a:gridCol>
                <a:gridCol w="1334255">
                  <a:extLst>
                    <a:ext uri="{9D8B030D-6E8A-4147-A177-3AD203B41FA5}">
                      <a16:colId xmlns:a16="http://schemas.microsoft.com/office/drawing/2014/main" val="3965351597"/>
                    </a:ext>
                  </a:extLst>
                </a:gridCol>
                <a:gridCol w="1154316">
                  <a:extLst>
                    <a:ext uri="{9D8B030D-6E8A-4147-A177-3AD203B41FA5}">
                      <a16:colId xmlns:a16="http://schemas.microsoft.com/office/drawing/2014/main" val="998475673"/>
                    </a:ext>
                  </a:extLst>
                </a:gridCol>
                <a:gridCol w="2037029">
                  <a:extLst>
                    <a:ext uri="{9D8B030D-6E8A-4147-A177-3AD203B41FA5}">
                      <a16:colId xmlns:a16="http://schemas.microsoft.com/office/drawing/2014/main" val="3888055492"/>
                    </a:ext>
                  </a:extLst>
                </a:gridCol>
                <a:gridCol w="1507402">
                  <a:extLst>
                    <a:ext uri="{9D8B030D-6E8A-4147-A177-3AD203B41FA5}">
                      <a16:colId xmlns:a16="http://schemas.microsoft.com/office/drawing/2014/main" val="4286301345"/>
                    </a:ext>
                  </a:extLst>
                </a:gridCol>
                <a:gridCol w="1697524">
                  <a:extLst>
                    <a:ext uri="{9D8B030D-6E8A-4147-A177-3AD203B41FA5}">
                      <a16:colId xmlns:a16="http://schemas.microsoft.com/office/drawing/2014/main" val="4071119439"/>
                    </a:ext>
                  </a:extLst>
                </a:gridCol>
              </a:tblGrid>
              <a:tr h="3548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 In Crore)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97726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ATPS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54168"/>
                  </a:ext>
                </a:extLst>
              </a:tr>
              <a:tr h="4623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Revenue*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267540"/>
                  </a:ext>
                </a:extLst>
              </a:tr>
              <a:tr h="4516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72037"/>
                  </a:ext>
                </a:extLst>
              </a:tr>
              <a:tr h="4623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13999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Q-2 FY 2023-24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(31)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116562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/ (Loss) before Tax for    Q-2 FY 2022-23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(20)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468" marR="9468" marT="946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07520"/>
                  </a:ext>
                </a:extLst>
              </a:tr>
              <a:tr h="344094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Mining Revenue including Branch Transfer to ATPS of Rs. 27 Cr.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5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198309"/>
      </p:ext>
    </p:extLst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193"/>
            <a:ext cx="12192000" cy="707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A9A7-EFF7-8C8F-AC9F-4A5CE7585EAD}"/>
              </a:ext>
            </a:extLst>
          </p:cNvPr>
          <p:cNvSpPr txBox="1"/>
          <p:nvPr/>
        </p:nvSpPr>
        <p:spPr>
          <a:xfrm>
            <a:off x="5895089" y="6266945"/>
            <a:ext cx="12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15/15</a:t>
            </a:r>
          </a:p>
        </p:txBody>
      </p:sp>
    </p:spTree>
    <p:extLst>
      <p:ext uri="{BB962C8B-B14F-4D97-AF65-F5344CB8AC3E}">
        <p14:creationId xmlns:p14="http://schemas.microsoft.com/office/powerpoint/2010/main" val="3106240696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17212-41BF-7717-0840-F25E72BE87C9}"/>
              </a:ext>
            </a:extLst>
          </p:cNvPr>
          <p:cNvSpPr txBox="1"/>
          <p:nvPr/>
        </p:nvSpPr>
        <p:spPr>
          <a:xfrm>
            <a:off x="2884273" y="1744035"/>
            <a:ext cx="8643697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816D52"/>
                </a:solidFill>
              </a:rPr>
              <a:t>Financial Results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816D52"/>
                </a:solidFill>
              </a:rPr>
              <a:t>Segment-wise performance</a:t>
            </a:r>
          </a:p>
          <a:p>
            <a:pPr>
              <a:lnSpc>
                <a:spcPct val="120000"/>
              </a:lnSpc>
            </a:pPr>
            <a:r>
              <a:rPr lang="en-IN" sz="4000" b="1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10954" y="2014791"/>
            <a:ext cx="412610" cy="410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24196" y="2749816"/>
            <a:ext cx="399368" cy="410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7B2461-C1BF-A777-3289-AA8C9CC3B94C}"/>
              </a:ext>
            </a:extLst>
          </p:cNvPr>
          <p:cNvSpPr txBox="1"/>
          <p:nvPr/>
        </p:nvSpPr>
        <p:spPr>
          <a:xfrm>
            <a:off x="5617030" y="636814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2/15</a:t>
            </a:r>
          </a:p>
        </p:txBody>
      </p:sp>
    </p:spTree>
    <p:extLst>
      <p:ext uri="{BB962C8B-B14F-4D97-AF65-F5344CB8AC3E}">
        <p14:creationId xmlns:p14="http://schemas.microsoft.com/office/powerpoint/2010/main" val="3746929540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1927653" y="138896"/>
            <a:ext cx="748819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Last five years Revenue &amp; PBT highlights for H1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17983-696C-CC05-7A29-02956DB2910A}"/>
              </a:ext>
            </a:extLst>
          </p:cNvPr>
          <p:cNvSpPr txBox="1"/>
          <p:nvPr/>
        </p:nvSpPr>
        <p:spPr>
          <a:xfrm>
            <a:off x="5671456" y="640080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3/15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CA85C3-142A-A1E4-CA6F-63C05CD73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114005"/>
              </p:ext>
            </p:extLst>
          </p:nvPr>
        </p:nvGraphicFramePr>
        <p:xfrm>
          <a:off x="234042" y="994633"/>
          <a:ext cx="11723915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356435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1927653" y="138896"/>
            <a:ext cx="7488195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Last five years Revenue &amp; PBT highlights for Q-2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17983-696C-CC05-7A29-02956DB2910A}"/>
              </a:ext>
            </a:extLst>
          </p:cNvPr>
          <p:cNvSpPr txBox="1"/>
          <p:nvPr/>
        </p:nvSpPr>
        <p:spPr>
          <a:xfrm>
            <a:off x="5671456" y="640080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20EEFF-E621-8E60-68CF-8E6D0876F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09380"/>
              </p:ext>
            </p:extLst>
          </p:nvPr>
        </p:nvGraphicFramePr>
        <p:xfrm>
          <a:off x="359229" y="1159328"/>
          <a:ext cx="11381014" cy="524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399893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331895" y="2730843"/>
            <a:ext cx="661086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 Financial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77810" y="2065563"/>
            <a:ext cx="763399" cy="785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20CE1-F92C-D775-F388-4BC581E95E24}"/>
              </a:ext>
            </a:extLst>
          </p:cNvPr>
          <p:cNvSpPr txBox="1"/>
          <p:nvPr/>
        </p:nvSpPr>
        <p:spPr>
          <a:xfrm>
            <a:off x="5796644" y="6351814"/>
            <a:ext cx="81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3852920646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Half Year ended 30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th 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Sept, 2023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89D2B-0165-19AC-D345-7D16CF23F510}"/>
              </a:ext>
            </a:extLst>
          </p:cNvPr>
          <p:cNvSpPr txBox="1"/>
          <p:nvPr/>
        </p:nvSpPr>
        <p:spPr>
          <a:xfrm>
            <a:off x="5731328" y="6351814"/>
            <a:ext cx="81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C6BFCD-30A2-ABBA-948C-EACB55289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01212"/>
              </p:ext>
            </p:extLst>
          </p:nvPr>
        </p:nvGraphicFramePr>
        <p:xfrm>
          <a:off x="391885" y="1077686"/>
          <a:ext cx="11119757" cy="5274125"/>
        </p:xfrm>
        <a:graphic>
          <a:graphicData uri="http://schemas.openxmlformats.org/drawingml/2006/table">
            <a:tbl>
              <a:tblPr/>
              <a:tblGrid>
                <a:gridCol w="5834509">
                  <a:extLst>
                    <a:ext uri="{9D8B030D-6E8A-4147-A177-3AD203B41FA5}">
                      <a16:colId xmlns:a16="http://schemas.microsoft.com/office/drawing/2014/main" val="1013338271"/>
                    </a:ext>
                  </a:extLst>
                </a:gridCol>
                <a:gridCol w="1644139">
                  <a:extLst>
                    <a:ext uri="{9D8B030D-6E8A-4147-A177-3AD203B41FA5}">
                      <a16:colId xmlns:a16="http://schemas.microsoft.com/office/drawing/2014/main" val="1948409062"/>
                    </a:ext>
                  </a:extLst>
                </a:gridCol>
                <a:gridCol w="1818736">
                  <a:extLst>
                    <a:ext uri="{9D8B030D-6E8A-4147-A177-3AD203B41FA5}">
                      <a16:colId xmlns:a16="http://schemas.microsoft.com/office/drawing/2014/main" val="4157867224"/>
                    </a:ext>
                  </a:extLst>
                </a:gridCol>
                <a:gridCol w="1822373">
                  <a:extLst>
                    <a:ext uri="{9D8B030D-6E8A-4147-A177-3AD203B41FA5}">
                      <a16:colId xmlns:a16="http://schemas.microsoft.com/office/drawing/2014/main" val="1329765479"/>
                    </a:ext>
                  </a:extLst>
                </a:gridCol>
              </a:tblGrid>
              <a:tr h="199111">
                <a:tc gridSpan="4"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 In Crore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47396"/>
                  </a:ext>
                </a:extLst>
              </a:tr>
              <a:tr h="39035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34216"/>
                  </a:ext>
                </a:extLst>
              </a:tr>
              <a:tr h="39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(H-1)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(H-1)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88667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Sales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1697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467568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:- Cash Discount</a:t>
                      </a:r>
                    </a:p>
                  </a:txBody>
                  <a:tcPr marL="7528" marR="7528" marT="7528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85349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Sales (Revenue from Operations)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456822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1675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1286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51001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058389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566026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(39%)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15241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Margin (%)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561380"/>
                  </a:ext>
                </a:extLst>
              </a:tr>
              <a:tr h="3905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210975"/>
                  </a:ext>
                </a:extLst>
              </a:tr>
              <a:tr h="3905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Before Tax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(40%)</a:t>
                      </a:r>
                    </a:p>
                  </a:txBody>
                  <a:tcPr marL="7528" marR="7528" marT="7528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3095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Financial Performance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Q2 of FY 23-24 vs Q2 of FY 22-23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1DD78-31C5-A324-72EC-5886E5140C57}"/>
              </a:ext>
            </a:extLst>
          </p:cNvPr>
          <p:cNvSpPr txBox="1"/>
          <p:nvPr/>
        </p:nvSpPr>
        <p:spPr>
          <a:xfrm>
            <a:off x="5780315" y="6335485"/>
            <a:ext cx="81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A37020-0FCD-725D-46BA-C2FBEC768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42531"/>
              </p:ext>
            </p:extLst>
          </p:nvPr>
        </p:nvGraphicFramePr>
        <p:xfrm>
          <a:off x="489858" y="1224645"/>
          <a:ext cx="11593285" cy="5181216"/>
        </p:xfrm>
        <a:graphic>
          <a:graphicData uri="http://schemas.openxmlformats.org/drawingml/2006/table">
            <a:tbl>
              <a:tblPr/>
              <a:tblGrid>
                <a:gridCol w="5682342">
                  <a:extLst>
                    <a:ext uri="{9D8B030D-6E8A-4147-A177-3AD203B41FA5}">
                      <a16:colId xmlns:a16="http://schemas.microsoft.com/office/drawing/2014/main" val="728642953"/>
                    </a:ext>
                  </a:extLst>
                </a:gridCol>
                <a:gridCol w="1861458">
                  <a:extLst>
                    <a:ext uri="{9D8B030D-6E8A-4147-A177-3AD203B41FA5}">
                      <a16:colId xmlns:a16="http://schemas.microsoft.com/office/drawing/2014/main" val="3784775046"/>
                    </a:ext>
                  </a:extLst>
                </a:gridCol>
                <a:gridCol w="1812471">
                  <a:extLst>
                    <a:ext uri="{9D8B030D-6E8A-4147-A177-3AD203B41FA5}">
                      <a16:colId xmlns:a16="http://schemas.microsoft.com/office/drawing/2014/main" val="570632487"/>
                    </a:ext>
                  </a:extLst>
                </a:gridCol>
                <a:gridCol w="2237014">
                  <a:extLst>
                    <a:ext uri="{9D8B030D-6E8A-4147-A177-3AD203B41FA5}">
                      <a16:colId xmlns:a16="http://schemas.microsoft.com/office/drawing/2014/main" val="2765331741"/>
                    </a:ext>
                  </a:extLst>
                </a:gridCol>
              </a:tblGrid>
              <a:tr h="22859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(Rs.in Crore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20854"/>
                  </a:ext>
                </a:extLst>
              </a:tr>
              <a:tr h="799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        Q-2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         Q2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 (Decrease)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543750"/>
                  </a:ext>
                </a:extLst>
              </a:tr>
              <a:tr h="35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Sales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540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559523"/>
                  </a:ext>
                </a:extLst>
              </a:tr>
              <a:tr h="33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:- Cash Discount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644924"/>
                  </a:ext>
                </a:extLst>
              </a:tr>
              <a:tr h="33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 (Revenue from Operations)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539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382697"/>
                  </a:ext>
                </a:extLst>
              </a:tr>
              <a:tr h="33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53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023101"/>
                  </a:ext>
                </a:extLst>
              </a:tr>
              <a:tr h="33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592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43423"/>
                  </a:ext>
                </a:extLst>
              </a:tr>
              <a:tr h="33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Expenses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113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30585"/>
                  </a:ext>
                </a:extLst>
              </a:tr>
              <a:tr h="35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Expenses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255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602308"/>
                  </a:ext>
                </a:extLst>
              </a:tr>
              <a:tr h="35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223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06216"/>
                  </a:ext>
                </a:extLst>
              </a:tr>
              <a:tr h="35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Margin (%)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380984"/>
                  </a:ext>
                </a:extLst>
              </a:tr>
              <a:tr h="3656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32699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before Tax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(46%)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210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22050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21026" y="2612025"/>
            <a:ext cx="6722077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Project-wise Sales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5C47B-F25F-C6F7-CC2C-52C5EF1EC765}"/>
              </a:ext>
            </a:extLst>
          </p:cNvPr>
          <p:cNvSpPr txBox="1"/>
          <p:nvPr/>
        </p:nvSpPr>
        <p:spPr>
          <a:xfrm>
            <a:off x="5943600" y="6270171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416900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847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Project Wise Segment Analysis  – Mining </a:t>
            </a:r>
            <a:br>
              <a:rPr lang="en-US" sz="2400" b="1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For the Half Year ended 30</a:t>
            </a:r>
            <a:r>
              <a:rPr lang="en-US" sz="2400" b="1" baseline="30000" dirty="0">
                <a:solidFill>
                  <a:schemeClr val="bg1"/>
                </a:solidFill>
                <a:cs typeface="Calibri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 Sept, 2023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FEFA8-48C4-83C6-C92A-2E81A6B1D99F}"/>
              </a:ext>
            </a:extLst>
          </p:cNvPr>
          <p:cNvSpPr txBox="1"/>
          <p:nvPr/>
        </p:nvSpPr>
        <p:spPr>
          <a:xfrm>
            <a:off x="5861957" y="6314486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E8D0A5-8E02-09CA-0230-1D88D005D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73094"/>
              </p:ext>
            </p:extLst>
          </p:nvPr>
        </p:nvGraphicFramePr>
        <p:xfrm>
          <a:off x="563337" y="875312"/>
          <a:ext cx="11266711" cy="5375932"/>
        </p:xfrm>
        <a:graphic>
          <a:graphicData uri="http://schemas.openxmlformats.org/drawingml/2006/table">
            <a:tbl>
              <a:tblPr/>
              <a:tblGrid>
                <a:gridCol w="2914649">
                  <a:extLst>
                    <a:ext uri="{9D8B030D-6E8A-4147-A177-3AD203B41FA5}">
                      <a16:colId xmlns:a16="http://schemas.microsoft.com/office/drawing/2014/main" val="2310876669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1251799030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3554234200"/>
                    </a:ext>
                  </a:extLst>
                </a:gridCol>
                <a:gridCol w="1252952">
                  <a:extLst>
                    <a:ext uri="{9D8B030D-6E8A-4147-A177-3AD203B41FA5}">
                      <a16:colId xmlns:a16="http://schemas.microsoft.com/office/drawing/2014/main" val="3272279460"/>
                    </a:ext>
                  </a:extLst>
                </a:gridCol>
                <a:gridCol w="1245319">
                  <a:extLst>
                    <a:ext uri="{9D8B030D-6E8A-4147-A177-3AD203B41FA5}">
                      <a16:colId xmlns:a16="http://schemas.microsoft.com/office/drawing/2014/main" val="2040761193"/>
                    </a:ext>
                  </a:extLst>
                </a:gridCol>
                <a:gridCol w="1736841">
                  <a:extLst>
                    <a:ext uri="{9D8B030D-6E8A-4147-A177-3AD203B41FA5}">
                      <a16:colId xmlns:a16="http://schemas.microsoft.com/office/drawing/2014/main" val="2447086593"/>
                    </a:ext>
                  </a:extLst>
                </a:gridCol>
                <a:gridCol w="1651336">
                  <a:extLst>
                    <a:ext uri="{9D8B030D-6E8A-4147-A177-3AD203B41FA5}">
                      <a16:colId xmlns:a16="http://schemas.microsoft.com/office/drawing/2014/main" val="680601341"/>
                    </a:ext>
                  </a:extLst>
                </a:gridCol>
              </a:tblGrid>
              <a:tr h="597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Half Year   Sep-2023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Half Year   Sep-2022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Quantity)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Increase/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Sales Value)</a:t>
                      </a:r>
                      <a:b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057"/>
                  </a:ext>
                </a:extLst>
              </a:tr>
              <a:tr h="882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Lignite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in Lakh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Rs. In Crore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5515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Madh*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02522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Rajpardi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9867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Tadkeshwar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(100%)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67021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Bhavnagar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39846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Umarsar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62632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Lignite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69122"/>
                  </a:ext>
                </a:extLst>
              </a:tr>
              <a:tr h="59773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Bauxite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Gadhsisa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Bhatia)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705656"/>
                  </a:ext>
                </a:extLst>
              </a:tr>
              <a:tr h="30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1062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(33%)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59257"/>
                  </a:ext>
                </a:extLst>
              </a:tr>
              <a:tr h="892000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Including Branch Transfer to ATPS power plant for captive consumption from: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 no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2.98 Lakh MT for Rs. 62.19 cr.                                                                  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77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1211</Words>
  <Application>Microsoft Office PowerPoint</Application>
  <PresentationFormat>Widescreen</PresentationFormat>
  <Paragraphs>498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DILIPKUMAR BHASKARGIRI GAUSVAMI</cp:lastModifiedBy>
  <cp:revision>877</cp:revision>
  <cp:lastPrinted>2023-10-27T05:40:53Z</cp:lastPrinted>
  <dcterms:created xsi:type="dcterms:W3CDTF">2022-08-08T06:20:13Z</dcterms:created>
  <dcterms:modified xsi:type="dcterms:W3CDTF">2023-11-02T06:31:08Z</dcterms:modified>
</cp:coreProperties>
</file>