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8" r:id="rId4"/>
    <p:sldId id="299" r:id="rId5"/>
    <p:sldId id="274" r:id="rId6"/>
    <p:sldId id="262" r:id="rId7"/>
    <p:sldId id="293" r:id="rId8"/>
    <p:sldId id="295" r:id="rId9"/>
    <p:sldId id="294" r:id="rId10"/>
    <p:sldId id="296" r:id="rId11"/>
    <p:sldId id="269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199719"/>
    <a:srgbClr val="816D52"/>
    <a:srgbClr val="27D945"/>
    <a:srgbClr val="736149"/>
    <a:srgbClr val="9679FF"/>
    <a:srgbClr val="998161"/>
    <a:srgbClr val="969A86"/>
    <a:srgbClr val="DBCD15"/>
    <a:srgbClr val="C3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381" autoAdjust="0"/>
  </p:normalViewPr>
  <p:slideViewPr>
    <p:cSldViewPr snapToGrid="0">
      <p:cViewPr varScale="1">
        <p:scale>
          <a:sx n="59" d="100"/>
          <a:sy n="59" d="100"/>
        </p:scale>
        <p:origin x="378" y="42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notesViewPr>
    <p:cSldViewPr snapToGrid="0">
      <p:cViewPr varScale="1">
        <p:scale>
          <a:sx n="51" d="100"/>
          <a:sy n="51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Projected!$D$62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Projected!$C$63:$C$67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Projected!$D$63:$D$67</c:f>
              <c:numCache>
                <c:formatCode>General</c:formatCode>
                <c:ptCount val="5"/>
                <c:pt idx="0">
                  <c:v>505</c:v>
                </c:pt>
                <c:pt idx="1">
                  <c:v>240</c:v>
                </c:pt>
                <c:pt idx="2">
                  <c:v>498</c:v>
                </c:pt>
                <c:pt idx="3">
                  <c:v>1155</c:v>
                </c:pt>
                <c:pt idx="4">
                  <c:v>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30-421F-8CAB-E5C01DAA8DFF}"/>
            </c:ext>
          </c:extLst>
        </c:ser>
        <c:ser>
          <c:idx val="1"/>
          <c:order val="1"/>
          <c:tx>
            <c:strRef>
              <c:f>Projected!$E$62</c:f>
              <c:strCache>
                <c:ptCount val="1"/>
                <c:pt idx="0">
                  <c:v>PBT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Projected!$C$63:$C$67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Projected!$E$63:$E$67</c:f>
              <c:numCache>
                <c:formatCode>General</c:formatCode>
                <c:ptCount val="5"/>
                <c:pt idx="0">
                  <c:v>124</c:v>
                </c:pt>
                <c:pt idx="1">
                  <c:v>13</c:v>
                </c:pt>
                <c:pt idx="2">
                  <c:v>44</c:v>
                </c:pt>
                <c:pt idx="3">
                  <c:v>466</c:v>
                </c:pt>
                <c:pt idx="4">
                  <c:v>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0-421F-8CAB-E5C01DAA8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565600"/>
        <c:axId val="576564520"/>
      </c:lineChart>
      <c:catAx>
        <c:axId val="5765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Financial</a:t>
                </a:r>
                <a:r>
                  <a:rPr lang="en-US" sz="1600" baseline="0"/>
                  <a:t> Year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564520"/>
        <c:crosses val="autoZero"/>
        <c:auto val="1"/>
        <c:lblAlgn val="ctr"/>
        <c:lblOffset val="100"/>
        <c:noMultiLvlLbl val="0"/>
      </c:catAx>
      <c:valAx>
        <c:axId val="57656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Rs. In Crore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5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64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r">
              <a:defRPr sz="1100"/>
            </a:lvl1pPr>
          </a:lstStyle>
          <a:p>
            <a:fld id="{1340E709-3CDE-4F7F-9530-02627AFEA0D7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l">
              <a:defRPr sz="1100"/>
            </a:lvl1pPr>
          </a:lstStyle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64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r">
              <a:defRPr sz="1100"/>
            </a:lvl1pPr>
          </a:lstStyle>
          <a:p>
            <a:fld id="{A6BB4A64-8F1D-471E-A696-934D4927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64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r">
              <a:defRPr sz="1100"/>
            </a:lvl1pPr>
          </a:lstStyle>
          <a:p>
            <a:fld id="{9AFF71C8-9FCC-4A70-8C87-69D5028CAA5A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8500"/>
            <a:ext cx="6208712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57" tIns="42878" rIns="85757" bIns="428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786" y="4422133"/>
            <a:ext cx="5563267" cy="4188171"/>
          </a:xfrm>
          <a:prstGeom prst="rect">
            <a:avLst/>
          </a:prstGeom>
        </p:spPr>
        <p:txBody>
          <a:bodyPr vert="horz" lIns="85757" tIns="42878" rIns="85757" bIns="428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l">
              <a:defRPr sz="1100"/>
            </a:lvl1pPr>
          </a:lstStyle>
          <a:p>
            <a:r>
              <a:rPr lang="en-US"/>
              <a:t>1/11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64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r">
              <a:defRPr sz="1100"/>
            </a:lvl1pPr>
          </a:lstStyle>
          <a:p>
            <a:fld id="{D01CA937-F028-4ECF-901A-851507DFC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370730"/>
            <a:chOff x="806535" y="1659731"/>
            <a:chExt cx="8099092" cy="23707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208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              Q1 l FY 2023-2024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D02AF-5226-3D33-481F-8D8F86EF3896}"/>
                </a:ext>
              </a:extLst>
            </p:cNvPr>
            <p:cNvSpPr txBox="1"/>
            <p:nvPr/>
          </p:nvSpPr>
          <p:spPr>
            <a:xfrm>
              <a:off x="2831997" y="3182413"/>
              <a:ext cx="52822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IN" sz="28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1599" y="3711203"/>
              <a:ext cx="4613215" cy="1448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8E548-A98E-CCA8-2C2E-14222E552DBB}"/>
              </a:ext>
            </a:extLst>
          </p:cNvPr>
          <p:cNvSpPr txBox="1"/>
          <p:nvPr/>
        </p:nvSpPr>
        <p:spPr>
          <a:xfrm>
            <a:off x="5600700" y="6463961"/>
            <a:ext cx="70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94619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9DE8C19-E50F-5790-8D1B-96285DF4C248}"/>
              </a:ext>
            </a:extLst>
          </p:cNvPr>
          <p:cNvSpPr txBox="1"/>
          <p:nvPr/>
        </p:nvSpPr>
        <p:spPr>
          <a:xfrm>
            <a:off x="2008414" y="0"/>
            <a:ext cx="707027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Segment-wise Performance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(For the Quarter ended 30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June, 2023)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AB8AE0-C57E-F502-DD57-3525E448A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33095"/>
              </p:ext>
            </p:extLst>
          </p:nvPr>
        </p:nvGraphicFramePr>
        <p:xfrm>
          <a:off x="506186" y="1159330"/>
          <a:ext cx="11315699" cy="4898572"/>
        </p:xfrm>
        <a:graphic>
          <a:graphicData uri="http://schemas.openxmlformats.org/drawingml/2006/table">
            <a:tbl>
              <a:tblPr/>
              <a:tblGrid>
                <a:gridCol w="3955507">
                  <a:extLst>
                    <a:ext uri="{9D8B030D-6E8A-4147-A177-3AD203B41FA5}">
                      <a16:colId xmlns:a16="http://schemas.microsoft.com/office/drawing/2014/main" val="3966927208"/>
                    </a:ext>
                  </a:extLst>
                </a:gridCol>
                <a:gridCol w="1717523">
                  <a:extLst>
                    <a:ext uri="{9D8B030D-6E8A-4147-A177-3AD203B41FA5}">
                      <a16:colId xmlns:a16="http://schemas.microsoft.com/office/drawing/2014/main" val="479830725"/>
                    </a:ext>
                  </a:extLst>
                </a:gridCol>
                <a:gridCol w="1231758">
                  <a:extLst>
                    <a:ext uri="{9D8B030D-6E8A-4147-A177-3AD203B41FA5}">
                      <a16:colId xmlns:a16="http://schemas.microsoft.com/office/drawing/2014/main" val="1299579578"/>
                    </a:ext>
                  </a:extLst>
                </a:gridCol>
                <a:gridCol w="1548374">
                  <a:extLst>
                    <a:ext uri="{9D8B030D-6E8A-4147-A177-3AD203B41FA5}">
                      <a16:colId xmlns:a16="http://schemas.microsoft.com/office/drawing/2014/main" val="3558663430"/>
                    </a:ext>
                  </a:extLst>
                </a:gridCol>
                <a:gridCol w="1405246">
                  <a:extLst>
                    <a:ext uri="{9D8B030D-6E8A-4147-A177-3AD203B41FA5}">
                      <a16:colId xmlns:a16="http://schemas.microsoft.com/office/drawing/2014/main" val="2723784771"/>
                    </a:ext>
                  </a:extLst>
                </a:gridCol>
                <a:gridCol w="1457291">
                  <a:extLst>
                    <a:ext uri="{9D8B030D-6E8A-4147-A177-3AD203B41FA5}">
                      <a16:colId xmlns:a16="http://schemas.microsoft.com/office/drawing/2014/main" val="3436002077"/>
                    </a:ext>
                  </a:extLst>
                </a:gridCol>
              </a:tblGrid>
              <a:tr h="331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 In Crore)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25719"/>
                  </a:ext>
                </a:extLst>
              </a:tr>
              <a:tr h="1009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581633"/>
                  </a:ext>
                </a:extLst>
              </a:tr>
              <a:tr h="48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Revenue*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2154"/>
                  </a:ext>
                </a:extLst>
              </a:tr>
              <a:tr h="4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378241"/>
                  </a:ext>
                </a:extLst>
              </a:tr>
              <a:tr h="48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19193"/>
                  </a:ext>
                </a:extLst>
              </a:tr>
              <a:tr h="86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Q-1 FY 2023-24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115976"/>
                  </a:ext>
                </a:extLst>
              </a:tr>
              <a:tr h="86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Q-1 FY 2022-23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935204"/>
                  </a:ext>
                </a:extLst>
              </a:tr>
              <a:tr h="3916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Mining Revenue including Branch Transfer to ATPS of Rs. 35.19 Cr.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748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CF2645-2E0E-4491-42F2-D4DE77C6464F}"/>
              </a:ext>
            </a:extLst>
          </p:cNvPr>
          <p:cNvSpPr txBox="1"/>
          <p:nvPr/>
        </p:nvSpPr>
        <p:spPr>
          <a:xfrm>
            <a:off x="5943600" y="6349303"/>
            <a:ext cx="113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36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193"/>
            <a:ext cx="12192000" cy="707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A9A7-EFF7-8C8F-AC9F-4A5CE7585EAD}"/>
              </a:ext>
            </a:extLst>
          </p:cNvPr>
          <p:cNvSpPr txBox="1"/>
          <p:nvPr/>
        </p:nvSpPr>
        <p:spPr>
          <a:xfrm>
            <a:off x="5876039" y="6266945"/>
            <a:ext cx="129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40696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17212-41BF-7717-0840-F25E72BE87C9}"/>
              </a:ext>
            </a:extLst>
          </p:cNvPr>
          <p:cNvSpPr txBox="1"/>
          <p:nvPr/>
        </p:nvSpPr>
        <p:spPr>
          <a:xfrm>
            <a:off x="2884274" y="1744035"/>
            <a:ext cx="7694388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816D52"/>
                </a:solidFill>
              </a:rPr>
              <a:t>Performance Highlights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816D52"/>
                </a:solidFill>
              </a:rPr>
              <a:t>Financial Results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816D52"/>
                </a:solidFill>
              </a:rPr>
              <a:t>Segment-wise performance</a:t>
            </a:r>
          </a:p>
          <a:p>
            <a:pPr>
              <a:lnSpc>
                <a:spcPct val="120000"/>
              </a:lnSpc>
            </a:pPr>
            <a:r>
              <a:rPr lang="en-IN" sz="4000" b="1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10954" y="2014791"/>
            <a:ext cx="412610" cy="410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24196" y="2749816"/>
            <a:ext cx="399368" cy="410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2E207-3C9D-87C6-2FA1-BCE2F7C7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46574" y="3540394"/>
            <a:ext cx="412610" cy="410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7B2461-C1BF-A777-3289-AA8C9CC3B94C}"/>
              </a:ext>
            </a:extLst>
          </p:cNvPr>
          <p:cNvSpPr txBox="1"/>
          <p:nvPr/>
        </p:nvSpPr>
        <p:spPr>
          <a:xfrm>
            <a:off x="5568043" y="636814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2/11</a:t>
            </a:r>
          </a:p>
        </p:txBody>
      </p:sp>
    </p:spTree>
    <p:extLst>
      <p:ext uri="{BB962C8B-B14F-4D97-AF65-F5344CB8AC3E}">
        <p14:creationId xmlns:p14="http://schemas.microsoft.com/office/powerpoint/2010/main" val="1609266347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94A8F0-6054-374B-7EC9-8243BC2B22DF}"/>
              </a:ext>
            </a:extLst>
          </p:cNvPr>
          <p:cNvSpPr txBox="1"/>
          <p:nvPr/>
        </p:nvSpPr>
        <p:spPr>
          <a:xfrm>
            <a:off x="1208315" y="114301"/>
            <a:ext cx="741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Performance Highlights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C8DE33-2D5E-36DE-9FCD-26C897E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66816"/>
              </p:ext>
            </p:extLst>
          </p:nvPr>
        </p:nvGraphicFramePr>
        <p:xfrm>
          <a:off x="342900" y="1143001"/>
          <a:ext cx="10874827" cy="5257801"/>
        </p:xfrm>
        <a:graphic>
          <a:graphicData uri="http://schemas.openxmlformats.org/drawingml/2006/table">
            <a:tbl>
              <a:tblPr/>
              <a:tblGrid>
                <a:gridCol w="10874827">
                  <a:extLst>
                    <a:ext uri="{9D8B030D-6E8A-4147-A177-3AD203B41FA5}">
                      <a16:colId xmlns:a16="http://schemas.microsoft.com/office/drawing/2014/main" val="3487619781"/>
                    </a:ext>
                  </a:extLst>
                </a:gridCol>
              </a:tblGrid>
              <a:tr h="195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585056"/>
                  </a:ext>
                </a:extLst>
              </a:tr>
              <a:tr h="11707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38891"/>
                  </a:ext>
                </a:extLst>
              </a:tr>
              <a:tr h="135535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95130"/>
                  </a:ext>
                </a:extLst>
              </a:tr>
              <a:tr h="78049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94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9E712B-470B-7606-A90E-EF2D7AE742AF}"/>
              </a:ext>
            </a:extLst>
          </p:cNvPr>
          <p:cNvSpPr txBox="1"/>
          <p:nvPr/>
        </p:nvSpPr>
        <p:spPr>
          <a:xfrm>
            <a:off x="1330971" y="1143001"/>
            <a:ext cx="99895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Highest ever Revenue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from Operations for Q-1 of Rs. 766 Cr.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Highest ever Profit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efore Tax for Q-1 of Rs. 288 Cr.</a:t>
            </a:r>
          </a:p>
          <a:p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Nil Comments from CAG office on Supplementary audit on Account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for the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FY 2022-23.</a:t>
            </a:r>
          </a:p>
          <a:p>
            <a:pPr algn="l" fontAlgn="b"/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Rated as AA+ by CARE.</a:t>
            </a:r>
          </a:p>
          <a:p>
            <a:pPr fontAlgn="b"/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Despite sluggish market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lignite, the  Company could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achieve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EBITDA  margins at the level 37%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fontAlgn="b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Execution of lease deeds for Valia and Lakhpat Mines having total lignite reserves of 2760 Lakh MT valued at Rs. 117000 Crore.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8177E0-23E9-E6D5-FA83-033B2A354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900037" y="1959719"/>
            <a:ext cx="407773" cy="350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4EDE5-6990-5CD6-9F73-24E5862B1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878267" y="1217880"/>
            <a:ext cx="413482" cy="350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B50E7-18CB-23B2-A31A-3F17E15F6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905006" y="4590437"/>
            <a:ext cx="392280" cy="389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93FF5-B526-DE8C-7DC7-387D6F348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871434" y="2704371"/>
            <a:ext cx="413482" cy="350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48469-4EFE-907D-D8FC-7182056F6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885100" y="3771901"/>
            <a:ext cx="407773" cy="35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3FE83-ECDA-984C-EE97-DB014795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882584" y="5640153"/>
            <a:ext cx="407773" cy="35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4E632-3221-C6DE-E505-BB8409A580C8}"/>
              </a:ext>
            </a:extLst>
          </p:cNvPr>
          <p:cNvSpPr txBox="1"/>
          <p:nvPr/>
        </p:nvSpPr>
        <p:spPr>
          <a:xfrm>
            <a:off x="5671456" y="640080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3/11</a:t>
            </a:r>
          </a:p>
        </p:txBody>
      </p:sp>
    </p:spTree>
    <p:extLst>
      <p:ext uri="{BB962C8B-B14F-4D97-AF65-F5344CB8AC3E}">
        <p14:creationId xmlns:p14="http://schemas.microsoft.com/office/powerpoint/2010/main" val="647107020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A1976-BCAA-5A24-5CCE-09DF140E2173}"/>
              </a:ext>
            </a:extLst>
          </p:cNvPr>
          <p:cNvSpPr txBox="1"/>
          <p:nvPr/>
        </p:nvSpPr>
        <p:spPr>
          <a:xfrm>
            <a:off x="1371600" y="0"/>
            <a:ext cx="796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Five Year Revenue &amp; PBT Highlights for Q-1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F12957-0AA8-0F1A-3F5F-3655055AB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343846"/>
              </p:ext>
            </p:extLst>
          </p:nvPr>
        </p:nvGraphicFramePr>
        <p:xfrm>
          <a:off x="877079" y="1082351"/>
          <a:ext cx="10674220" cy="513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87DA7A-DBB4-E9DB-7C63-681511C7AB4C}"/>
              </a:ext>
            </a:extLst>
          </p:cNvPr>
          <p:cNvSpPr txBox="1"/>
          <p:nvPr/>
        </p:nvSpPr>
        <p:spPr>
          <a:xfrm>
            <a:off x="5584371" y="6400800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4/11</a:t>
            </a:r>
          </a:p>
        </p:txBody>
      </p:sp>
    </p:spTree>
    <p:extLst>
      <p:ext uri="{BB962C8B-B14F-4D97-AF65-F5344CB8AC3E}">
        <p14:creationId xmlns:p14="http://schemas.microsoft.com/office/powerpoint/2010/main" val="128598135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331895" y="2730843"/>
            <a:ext cx="661086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 Financial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77810" y="2065563"/>
            <a:ext cx="763399" cy="785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20CE1-F92C-D775-F388-4BC581E95E24}"/>
              </a:ext>
            </a:extLst>
          </p:cNvPr>
          <p:cNvSpPr txBox="1"/>
          <p:nvPr/>
        </p:nvSpPr>
        <p:spPr>
          <a:xfrm>
            <a:off x="5747657" y="6351814"/>
            <a:ext cx="81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5/11</a:t>
            </a:r>
          </a:p>
        </p:txBody>
      </p:sp>
    </p:spTree>
    <p:extLst>
      <p:ext uri="{BB962C8B-B14F-4D97-AF65-F5344CB8AC3E}">
        <p14:creationId xmlns:p14="http://schemas.microsoft.com/office/powerpoint/2010/main" val="3852920646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847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Quarter ended 30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June, 2023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EC5866-8A99-3463-4D73-1895CDD0E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52969"/>
              </p:ext>
            </p:extLst>
          </p:nvPr>
        </p:nvGraphicFramePr>
        <p:xfrm>
          <a:off x="685799" y="979714"/>
          <a:ext cx="11054442" cy="5334772"/>
        </p:xfrm>
        <a:graphic>
          <a:graphicData uri="http://schemas.openxmlformats.org/drawingml/2006/table">
            <a:tbl>
              <a:tblPr/>
              <a:tblGrid>
                <a:gridCol w="5505818">
                  <a:extLst>
                    <a:ext uri="{9D8B030D-6E8A-4147-A177-3AD203B41FA5}">
                      <a16:colId xmlns:a16="http://schemas.microsoft.com/office/drawing/2014/main" val="829363090"/>
                    </a:ext>
                  </a:extLst>
                </a:gridCol>
                <a:gridCol w="2118857">
                  <a:extLst>
                    <a:ext uri="{9D8B030D-6E8A-4147-A177-3AD203B41FA5}">
                      <a16:colId xmlns:a16="http://schemas.microsoft.com/office/drawing/2014/main" val="4188724899"/>
                    </a:ext>
                  </a:extLst>
                </a:gridCol>
                <a:gridCol w="1519585">
                  <a:extLst>
                    <a:ext uri="{9D8B030D-6E8A-4147-A177-3AD203B41FA5}">
                      <a16:colId xmlns:a16="http://schemas.microsoft.com/office/drawing/2014/main" val="83952296"/>
                    </a:ext>
                  </a:extLst>
                </a:gridCol>
                <a:gridCol w="1910182">
                  <a:extLst>
                    <a:ext uri="{9D8B030D-6E8A-4147-A177-3AD203B41FA5}">
                      <a16:colId xmlns:a16="http://schemas.microsoft.com/office/drawing/2014/main" val="3716079818"/>
                    </a:ext>
                  </a:extLst>
                </a:gridCol>
              </a:tblGrid>
              <a:tr h="27559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 In Crore)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84556"/>
                  </a:ext>
                </a:extLst>
              </a:tr>
              <a:tr h="7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  <a:b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  <a:b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49593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Sales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9440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:- Cash Discount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83762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Sales (Revenue from Oprations)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390194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71912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556355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07910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166416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015639"/>
                  </a:ext>
                </a:extLst>
              </a:tr>
              <a:tr h="38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Margin (%)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423367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74540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Before Tax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198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6FEFA8-48C4-83C6-C92A-2E81A6B1D99F}"/>
              </a:ext>
            </a:extLst>
          </p:cNvPr>
          <p:cNvSpPr txBox="1"/>
          <p:nvPr/>
        </p:nvSpPr>
        <p:spPr>
          <a:xfrm>
            <a:off x="5861957" y="6314486"/>
            <a:ext cx="6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6/11</a:t>
            </a: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22050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21026" y="2612025"/>
            <a:ext cx="6722077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Project-wise Sales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5C47B-F25F-C6F7-CC2C-52C5EF1EC765}"/>
              </a:ext>
            </a:extLst>
          </p:cNvPr>
          <p:cNvSpPr txBox="1"/>
          <p:nvPr/>
        </p:nvSpPr>
        <p:spPr>
          <a:xfrm>
            <a:off x="5943600" y="6270171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7/11</a:t>
            </a:r>
          </a:p>
        </p:txBody>
      </p:sp>
    </p:spTree>
    <p:extLst>
      <p:ext uri="{BB962C8B-B14F-4D97-AF65-F5344CB8AC3E}">
        <p14:creationId xmlns:p14="http://schemas.microsoft.com/office/powerpoint/2010/main" val="485264454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79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Mining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Quarter ended 30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June,2023)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8A1CA3-53DD-1CA5-A82E-9AD7DF70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40355"/>
              </p:ext>
            </p:extLst>
          </p:nvPr>
        </p:nvGraphicFramePr>
        <p:xfrm>
          <a:off x="669471" y="1240971"/>
          <a:ext cx="11185073" cy="4849586"/>
        </p:xfrm>
        <a:graphic>
          <a:graphicData uri="http://schemas.openxmlformats.org/drawingml/2006/table">
            <a:tbl>
              <a:tblPr/>
              <a:tblGrid>
                <a:gridCol w="3249386">
                  <a:extLst>
                    <a:ext uri="{9D8B030D-6E8A-4147-A177-3AD203B41FA5}">
                      <a16:colId xmlns:a16="http://schemas.microsoft.com/office/drawing/2014/main" val="4276965870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50275829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1077566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12439076"/>
                    </a:ext>
                  </a:extLst>
                </a:gridCol>
                <a:gridCol w="508781">
                  <a:extLst>
                    <a:ext uri="{9D8B030D-6E8A-4147-A177-3AD203B41FA5}">
                      <a16:colId xmlns:a16="http://schemas.microsoft.com/office/drawing/2014/main" val="459906779"/>
                    </a:ext>
                  </a:extLst>
                </a:gridCol>
                <a:gridCol w="928133">
                  <a:extLst>
                    <a:ext uri="{9D8B030D-6E8A-4147-A177-3AD203B41FA5}">
                      <a16:colId xmlns:a16="http://schemas.microsoft.com/office/drawing/2014/main" val="4052697430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2224788355"/>
                    </a:ext>
                  </a:extLst>
                </a:gridCol>
                <a:gridCol w="1289958">
                  <a:extLst>
                    <a:ext uri="{9D8B030D-6E8A-4147-A177-3AD203B41FA5}">
                      <a16:colId xmlns:a16="http://schemas.microsoft.com/office/drawing/2014/main" val="3700095827"/>
                    </a:ext>
                  </a:extLst>
                </a:gridCol>
              </a:tblGrid>
              <a:tr h="637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 (Decrease)     ( in Sales Quantity)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 (Decrease)   ( in Sales Value)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7788"/>
                  </a:ext>
                </a:extLst>
              </a:tr>
              <a:tr h="825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Lignite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21470"/>
                  </a:ext>
                </a:extLst>
              </a:tr>
              <a:tr h="35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Madh*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08734"/>
                  </a:ext>
                </a:extLst>
              </a:tr>
              <a:tr h="35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Rajpardi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99583"/>
                  </a:ext>
                </a:extLst>
              </a:tr>
              <a:tr h="342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Tadkeshwar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58289"/>
                  </a:ext>
                </a:extLst>
              </a:tr>
              <a:tr h="33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Bhavnagar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79643"/>
                  </a:ext>
                </a:extLst>
              </a:tr>
              <a:tr h="342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Umarsar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98819"/>
                  </a:ext>
                </a:extLst>
              </a:tr>
              <a:tr h="35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Lignite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71020"/>
                  </a:ext>
                </a:extLst>
              </a:tr>
              <a:tr h="35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Bauxite (Gadhsisa &amp; Bhatia)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321654"/>
                  </a:ext>
                </a:extLst>
              </a:tr>
              <a:tr h="35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82025"/>
                  </a:ext>
                </a:extLst>
              </a:tr>
              <a:tr h="3067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*Including Branch Transfer to ATPS power plant for captive consumption from: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92175"/>
                  </a:ext>
                </a:extLst>
              </a:tr>
              <a:tr h="2949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1.92 Lakh MT for Rs. 35.19 cr. (P.Y. 2.37 Lakh MT of Rs. 41.76 cr.)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57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56468A-F753-943A-67CE-B878B9EF60D2}"/>
              </a:ext>
            </a:extLst>
          </p:cNvPr>
          <p:cNvSpPr txBox="1"/>
          <p:nvPr/>
        </p:nvSpPr>
        <p:spPr>
          <a:xfrm>
            <a:off x="5763987" y="6351813"/>
            <a:ext cx="89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8/11</a:t>
            </a:r>
          </a:p>
        </p:txBody>
      </p:sp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Quarter ended 30th June, 2023)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CA59E7-F7D3-4320-6E5B-3CBFB9E37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20001"/>
              </p:ext>
            </p:extLst>
          </p:nvPr>
        </p:nvGraphicFramePr>
        <p:xfrm>
          <a:off x="538843" y="1666876"/>
          <a:ext cx="11296649" cy="3907065"/>
        </p:xfrm>
        <a:graphic>
          <a:graphicData uri="http://schemas.openxmlformats.org/drawingml/2006/table">
            <a:tbl>
              <a:tblPr/>
              <a:tblGrid>
                <a:gridCol w="2203827">
                  <a:extLst>
                    <a:ext uri="{9D8B030D-6E8A-4147-A177-3AD203B41FA5}">
                      <a16:colId xmlns:a16="http://schemas.microsoft.com/office/drawing/2014/main" val="2146305224"/>
                    </a:ext>
                  </a:extLst>
                </a:gridCol>
                <a:gridCol w="1093751">
                  <a:extLst>
                    <a:ext uri="{9D8B030D-6E8A-4147-A177-3AD203B41FA5}">
                      <a16:colId xmlns:a16="http://schemas.microsoft.com/office/drawing/2014/main" val="732884154"/>
                    </a:ext>
                  </a:extLst>
                </a:gridCol>
                <a:gridCol w="1012128">
                  <a:extLst>
                    <a:ext uri="{9D8B030D-6E8A-4147-A177-3AD203B41FA5}">
                      <a16:colId xmlns:a16="http://schemas.microsoft.com/office/drawing/2014/main" val="3232968588"/>
                    </a:ext>
                  </a:extLst>
                </a:gridCol>
                <a:gridCol w="914179">
                  <a:extLst>
                    <a:ext uri="{9D8B030D-6E8A-4147-A177-3AD203B41FA5}">
                      <a16:colId xmlns:a16="http://schemas.microsoft.com/office/drawing/2014/main" val="4169502290"/>
                    </a:ext>
                  </a:extLst>
                </a:gridCol>
                <a:gridCol w="930504">
                  <a:extLst>
                    <a:ext uri="{9D8B030D-6E8A-4147-A177-3AD203B41FA5}">
                      <a16:colId xmlns:a16="http://schemas.microsoft.com/office/drawing/2014/main" val="1816060942"/>
                    </a:ext>
                  </a:extLst>
                </a:gridCol>
                <a:gridCol w="963154">
                  <a:extLst>
                    <a:ext uri="{9D8B030D-6E8A-4147-A177-3AD203B41FA5}">
                      <a16:colId xmlns:a16="http://schemas.microsoft.com/office/drawing/2014/main" val="646735002"/>
                    </a:ext>
                  </a:extLst>
                </a:gridCol>
                <a:gridCol w="881530">
                  <a:extLst>
                    <a:ext uri="{9D8B030D-6E8A-4147-A177-3AD203B41FA5}">
                      <a16:colId xmlns:a16="http://schemas.microsoft.com/office/drawing/2014/main" val="4266346423"/>
                    </a:ext>
                  </a:extLst>
                </a:gridCol>
                <a:gridCol w="930504">
                  <a:extLst>
                    <a:ext uri="{9D8B030D-6E8A-4147-A177-3AD203B41FA5}">
                      <a16:colId xmlns:a16="http://schemas.microsoft.com/office/drawing/2014/main" val="712841088"/>
                    </a:ext>
                  </a:extLst>
                </a:gridCol>
                <a:gridCol w="1240674">
                  <a:extLst>
                    <a:ext uri="{9D8B030D-6E8A-4147-A177-3AD203B41FA5}">
                      <a16:colId xmlns:a16="http://schemas.microsoft.com/office/drawing/2014/main" val="2549325983"/>
                    </a:ext>
                  </a:extLst>
                </a:gridCol>
                <a:gridCol w="1126398">
                  <a:extLst>
                    <a:ext uri="{9D8B030D-6E8A-4147-A177-3AD203B41FA5}">
                      <a16:colId xmlns:a16="http://schemas.microsoft.com/office/drawing/2014/main" val="2133407599"/>
                    </a:ext>
                  </a:extLst>
                </a:gridCol>
              </a:tblGrid>
              <a:tr h="6898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Capacity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(Q-1)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in Sales Quantity)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(Decrease)( in Sales Value)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71819"/>
                  </a:ext>
                </a:extLst>
              </a:tr>
              <a:tr h="991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 (Gen)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 (Gen)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11683"/>
                  </a:ext>
                </a:extLst>
              </a:tr>
              <a:tr h="5385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Power Project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052892"/>
                  </a:ext>
                </a:extLst>
              </a:tr>
              <a:tr h="51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Projects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855896"/>
                  </a:ext>
                </a:extLst>
              </a:tr>
              <a:tr h="5385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Project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87828"/>
                  </a:ext>
                </a:extLst>
              </a:tr>
              <a:tr h="5592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340008-C8CB-FBBA-8E77-2B17B33A4048}"/>
              </a:ext>
            </a:extLst>
          </p:cNvPr>
          <p:cNvSpPr txBox="1"/>
          <p:nvPr/>
        </p:nvSpPr>
        <p:spPr>
          <a:xfrm>
            <a:off x="5878286" y="6400800"/>
            <a:ext cx="11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9/11</a:t>
            </a:r>
          </a:p>
        </p:txBody>
      </p:sp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724</Words>
  <Application>Microsoft Office PowerPoint</Application>
  <PresentationFormat>Widescreen</PresentationFormat>
  <Paragraphs>261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DILIPKUMAR BHASKARGIRI GAUSVAMI</cp:lastModifiedBy>
  <cp:revision>736</cp:revision>
  <cp:lastPrinted>2023-07-18T08:15:53Z</cp:lastPrinted>
  <dcterms:created xsi:type="dcterms:W3CDTF">2022-08-08T06:20:13Z</dcterms:created>
  <dcterms:modified xsi:type="dcterms:W3CDTF">2023-07-27T09:19:37Z</dcterms:modified>
</cp:coreProperties>
</file>