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1.xml" ContentType="application/vnd.openxmlformats-officedocument.presentationml.tags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5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70" r:id="rId6"/>
    <p:sldId id="275" r:id="rId7"/>
    <p:sldId id="263" r:id="rId8"/>
    <p:sldId id="308" r:id="rId9"/>
    <p:sldId id="262" r:id="rId10"/>
    <p:sldId id="264" r:id="rId11"/>
    <p:sldId id="309" r:id="rId12"/>
    <p:sldId id="265" r:id="rId13"/>
    <p:sldId id="310" r:id="rId14"/>
    <p:sldId id="266" r:id="rId15"/>
    <p:sldId id="267" r:id="rId16"/>
    <p:sldId id="268" r:id="rId17"/>
    <p:sldId id="269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D52"/>
    <a:srgbClr val="AF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327" autoAdjust="0"/>
  </p:normalViewPr>
  <p:slideViewPr>
    <p:cSldViewPr snapToGrid="0">
      <p:cViewPr varScale="1">
        <p:scale>
          <a:sx n="170" d="100"/>
          <a:sy n="170" d="100"/>
        </p:scale>
        <p:origin x="20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mpitroda/Desktop/Kinjal%20Pitroda/23-24/Q3%2023-24/PPT/PPT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mpitroda/Desktop/Kinjal%20Pitroda/23-24/Q3%2023-24/PPT/PP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/Users/kmpitroda/Desktop/Kinjal%20Pitroda/23-24/Q3%2023-24/PPT/ALL%20IN-EXPENDITURE%20Q-3%20(8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kmpitroda/Desktop/Kinjal%20Pitroda/23-24/Q3%2023-24/PPT/ALL%20IN-EXPENDITURE%20Q-3%20(8)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Users/kmpitroda/Desktop/Kinjal%20Pitroda/23-24/Q3%2023-24/PPT/ALL%20IN-EXPENDITURE%20Q-3%20(8)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/Users/kmpitroda/Desktop/Kinjal%20Pitroda/23-24/Q3%2023-24/PPT/ALL%20IN-EXPENDITURE%20Q-3%20(8)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/Users/kmpitroda/Desktop/Kinjal%20Pitroda/23-24/Q3%2023-24/PPT/ALL%20IN-EXPENDITURE%20Q-3%20(8)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/Users/kmpitroda/Desktop/Kinjal%20Pitroda/23-24/Q3%2023-24/PPT/ALL%20IN-EXPENDITURE%20Q-3%20(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9.3567267129189474E-2"/>
          <c:w val="0.87753018372703417"/>
          <c:h val="0.75726360283541638"/>
        </c:manualLayout>
      </c:layout>
      <c:lineChart>
        <c:grouping val="standard"/>
        <c:varyColors val="0"/>
        <c:ser>
          <c:idx val="0"/>
          <c:order val="0"/>
          <c:tx>
            <c:strRef>
              <c:f>'Five year data'!$C$4</c:f>
              <c:strCache>
                <c:ptCount val="1"/>
                <c:pt idx="0">
                  <c:v>Revenue from Operations Nine Months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1713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28-3D44-981D-BDE595BAB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data'!$B$5:$B$9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data'!$C$5:$C$9</c:f>
              <c:numCache>
                <c:formatCode>0</c:formatCode>
                <c:ptCount val="5"/>
                <c:pt idx="0">
                  <c:v>1108.9272000000001</c:v>
                </c:pt>
                <c:pt idx="1">
                  <c:v>773.43100000000004</c:v>
                </c:pt>
                <c:pt idx="2">
                  <c:v>1674.7994000000001</c:v>
                </c:pt>
                <c:pt idx="3">
                  <c:v>2549.692</c:v>
                </c:pt>
                <c:pt idx="4">
                  <c:v>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A-CE40-A67D-8450B6A025E9}"/>
            </c:ext>
          </c:extLst>
        </c:ser>
        <c:ser>
          <c:idx val="1"/>
          <c:order val="1"/>
          <c:tx>
            <c:strRef>
              <c:f>'Five year data'!$D$4</c:f>
              <c:strCache>
                <c:ptCount val="1"/>
                <c:pt idx="0">
                  <c:v>Profit Before Tax Nine Months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data'!$B$5:$B$9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data'!$D$5:$D$9</c:f>
              <c:numCache>
                <c:formatCode>0</c:formatCode>
                <c:ptCount val="5"/>
                <c:pt idx="0">
                  <c:v>198.60389999999998</c:v>
                </c:pt>
                <c:pt idx="1">
                  <c:v>1.2544700000000699</c:v>
                </c:pt>
                <c:pt idx="2">
                  <c:v>313.16309999999999</c:v>
                </c:pt>
                <c:pt idx="3">
                  <c:v>1039.8191999999999</c:v>
                </c:pt>
                <c:pt idx="4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A-CE40-A67D-8450B6A025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7130296"/>
        <c:axId val="947131016"/>
      </c:lineChart>
      <c:catAx>
        <c:axId val="94713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131016"/>
        <c:crosses val="autoZero"/>
        <c:auto val="1"/>
        <c:lblAlgn val="ctr"/>
        <c:lblOffset val="100"/>
        <c:noMultiLvlLbl val="0"/>
      </c:catAx>
      <c:valAx>
        <c:axId val="94713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13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42344706911635"/>
          <c:y val="0.93585810864551022"/>
          <c:w val="0.76115288713910756"/>
          <c:h val="6.0101487314085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2537182852145"/>
          <c:y val="0.14294036162146395"/>
          <c:w val="0.84575240594925638"/>
          <c:h val="0.64714421114027409"/>
        </c:manualLayout>
      </c:layout>
      <c:lineChart>
        <c:grouping val="standard"/>
        <c:varyColors val="0"/>
        <c:ser>
          <c:idx val="0"/>
          <c:order val="0"/>
          <c:tx>
            <c:strRef>
              <c:f>'Five year data'!$C$21</c:f>
              <c:strCache>
                <c:ptCount val="1"/>
                <c:pt idx="0">
                  <c:v>Revenue from Operations Q-3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899755501222494E-3"/>
                  <c:y val="-4.0223463687150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9C-3A44-A2B3-5F8E39D58F17}"/>
                </c:ext>
              </c:extLst>
            </c:dLbl>
            <c:dLbl>
              <c:idx val="1"/>
              <c:layout>
                <c:manualLayout>
                  <c:x val="-3.6674816625916914E-2"/>
                  <c:y val="-8.9385474860335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9C-3A44-A2B3-5F8E39D58F17}"/>
                </c:ext>
              </c:extLst>
            </c:dLbl>
            <c:dLbl>
              <c:idx val="2"/>
              <c:layout>
                <c:manualLayout>
                  <c:x val="-9.7799511002444987E-3"/>
                  <c:y val="-6.7039106145251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9C-3A44-A2B3-5F8E39D58F17}"/>
                </c:ext>
              </c:extLst>
            </c:dLbl>
            <c:dLbl>
              <c:idx val="3"/>
              <c:layout>
                <c:manualLayout>
                  <c:x val="2.4449877750609456E-3"/>
                  <c:y val="-2.681564245810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9C-3A44-A2B3-5F8E39D58F17}"/>
                </c:ext>
              </c:extLst>
            </c:dLbl>
            <c:dLbl>
              <c:idx val="4"/>
              <c:layout>
                <c:manualLayout>
                  <c:x val="-3.4229828850855744E-2"/>
                  <c:y val="-6.2569832402234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9C-3A44-A2B3-5F8E39D58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data'!$B$22:$B$26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data'!$C$22:$C$26</c:f>
              <c:numCache>
                <c:formatCode>0</c:formatCode>
                <c:ptCount val="5"/>
                <c:pt idx="0">
                  <c:v>339.66149999999999</c:v>
                </c:pt>
                <c:pt idx="1">
                  <c:v>329.26249999999999</c:v>
                </c:pt>
                <c:pt idx="2">
                  <c:v>724.58019999999999</c:v>
                </c:pt>
                <c:pt idx="3">
                  <c:v>855.41079999999999</c:v>
                </c:pt>
                <c:pt idx="4">
                  <c:v>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9C-3A44-A2B3-5F8E39D58F17}"/>
            </c:ext>
          </c:extLst>
        </c:ser>
        <c:ser>
          <c:idx val="1"/>
          <c:order val="1"/>
          <c:tx>
            <c:strRef>
              <c:f>'Five year data'!$D$21</c:f>
              <c:strCache>
                <c:ptCount val="1"/>
                <c:pt idx="0">
                  <c:v>Profit Before Tax Q-3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449877750611247E-3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9C-3A44-A2B3-5F8E39D58F17}"/>
                </c:ext>
              </c:extLst>
            </c:dLbl>
            <c:dLbl>
              <c:idx val="1"/>
              <c:layout>
                <c:manualLayout>
                  <c:x val="-2.2004889975550123E-2"/>
                  <c:y val="-8.491620111731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9C-3A44-A2B3-5F8E39D58F17}"/>
                </c:ext>
              </c:extLst>
            </c:dLbl>
            <c:dLbl>
              <c:idx val="2"/>
              <c:layout>
                <c:manualLayout>
                  <c:x val="-1.9559902200488997E-2"/>
                  <c:y val="-6.256983240223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9C-3A44-A2B3-5F8E39D58F17}"/>
                </c:ext>
              </c:extLst>
            </c:dLbl>
            <c:dLbl>
              <c:idx val="3"/>
              <c:layout>
                <c:manualLayout>
                  <c:x val="-4.1564792176039207E-2"/>
                  <c:y val="-5.810055865921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9C-3A44-A2B3-5F8E39D58F17}"/>
                </c:ext>
              </c:extLst>
            </c:dLbl>
            <c:dLbl>
              <c:idx val="4"/>
              <c:layout>
                <c:manualLayout>
                  <c:x val="-2.6894865525672371E-2"/>
                  <c:y val="-5.81005586592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9C-3A44-A2B3-5F8E39D58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data'!$B$22:$B$26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data'!$D$22:$D$26</c:f>
              <c:numCache>
                <c:formatCode>#,##0_);[Red]\(#,##0\)</c:formatCode>
                <c:ptCount val="5"/>
                <c:pt idx="0" formatCode="General">
                  <c:v>30</c:v>
                </c:pt>
                <c:pt idx="1">
                  <c:v>-21</c:v>
                </c:pt>
                <c:pt idx="2" formatCode="General">
                  <c:v>219</c:v>
                </c:pt>
                <c:pt idx="3" formatCode="General">
                  <c:v>369</c:v>
                </c:pt>
                <c:pt idx="4" formatCode="General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D9C-3A44-A2B3-5F8E39D58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474160"/>
        <c:axId val="590474520"/>
      </c:lineChart>
      <c:catAx>
        <c:axId val="5904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474520"/>
        <c:crosses val="autoZero"/>
        <c:auto val="1"/>
        <c:lblAlgn val="ctr"/>
        <c:lblOffset val="100"/>
        <c:noMultiLvlLbl val="0"/>
      </c:catAx>
      <c:valAx>
        <c:axId val="59047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4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'FINA-RESU'!$N$4:$N$13</cx:f>
        <cx:lvl ptCount="10">
          <cx:pt idx="0">Gross Sales</cx:pt>
          <cx:pt idx="1">Less :- Cash Discount</cx:pt>
          <cx:pt idx="2">Net Sales (Revenue from Operations)</cx:pt>
          <cx:pt idx="3">Other Income</cx:pt>
          <cx:pt idx="4">Total Revenue</cx:pt>
          <cx:pt idx="5">Fixed Expenses</cx:pt>
          <cx:pt idx="6">Variable Expenses</cx:pt>
          <cx:pt idx="7">EBITDA</cx:pt>
          <cx:pt idx="8">Depreciation</cx:pt>
          <cx:pt idx="9">Profit Before Tax</cx:pt>
        </cx:lvl>
      </cx:strDim>
      <cx:numDim type="val">
        <cx:f>'FINA-RESU'!$O$4:$O$13</cx:f>
        <cx:lvl ptCount="10" formatCode="_ * #,##0_ ;_ * \-#,##0_ ;_ * &quot;-&quot;??_ ;_ @_ ">
          <cx:pt idx="0">1716.1680123159999</cx:pt>
          <cx:pt idx="1">-4</cx:pt>
          <cx:pt idx="2">1712.605605962</cx:pt>
          <cx:pt idx="3">198.33979519299999</cx:pt>
          <cx:pt idx="4">1910.9454011550001</cx:pt>
          <cx:pt idx="5">-366</cx:pt>
          <cx:pt idx="6">-927</cx:pt>
          <cx:pt idx="7">617.58577475700008</cx:pt>
          <cx:pt idx="8">-58</cx:pt>
          <cx:pt idx="9">559.86627135900005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2023-2024</a:t>
            </a:r>
            <a:endParaRPr lang="en-IN" dirty="0">
              <a:effectLst/>
            </a:endParaRPr>
          </a:p>
        </cx:rich>
      </cx:tx>
    </cx:title>
    <cx:plotArea>
      <cx:plotAreaRegion>
        <cx:plotSurface>
          <cx:spPr>
            <a:ln>
              <a:noFill/>
            </a:ln>
          </cx:spPr>
        </cx:plotSurface>
        <cx:series layoutId="waterfall" uniqueId="{98AC953A-AA4A-CD47-98AE-6D4678281A0A}">
          <cx:dataLabels pos="outEnd">
            <cx:visibility seriesName="0" categoryName="0" value="1"/>
          </cx:dataLabels>
          <cx:dataId val="0"/>
          <cx:layoutPr>
            <cx:subtotals>
              <cx:idx val="2"/>
              <cx:idx val="4"/>
              <cx:idx val="7"/>
              <cx:idx val="9"/>
            </cx:subtotals>
          </cx:layoutPr>
        </cx:series>
      </cx:plotAreaRegion>
      <cx:axis id="0">
        <cx:catScaling gapWidth="0.5"/>
        <cx:tickLabels/>
      </cx:axis>
      <cx:axis id="1">
        <cx:valScaling max="3000"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'FINA-RESU'!$P$4:$P$13</cx:f>
        <cx:lvl ptCount="10">
          <cx:pt idx="0">Gross Sales</cx:pt>
          <cx:pt idx="1">Less :- Cash Discount</cx:pt>
          <cx:pt idx="2">Net Sales (Revenue from Operations)</cx:pt>
          <cx:pt idx="3">Other Income</cx:pt>
          <cx:pt idx="4">Total Revenue</cx:pt>
          <cx:pt idx="5">Fixed Expenses</cx:pt>
          <cx:pt idx="6">Variable Expenses</cx:pt>
          <cx:pt idx="7">EBITDA</cx:pt>
          <cx:pt idx="8">Depreciation</cx:pt>
          <cx:pt idx="9">Profit Before Tax</cx:pt>
        </cx:lvl>
      </cx:strDim>
      <cx:numDim type="val">
        <cx:f>'FINA-RESU'!$Q$4:$Q$13</cx:f>
        <cx:lvl ptCount="10" formatCode="General">
          <cx:pt idx="0">2554</cx:pt>
          <cx:pt idx="1">-4</cx:pt>
          <cx:pt idx="2">2550</cx:pt>
          <cx:pt idx="3">156</cx:pt>
          <cx:pt idx="4">2706</cx:pt>
          <cx:pt idx="5">-325</cx:pt>
          <cx:pt idx="6">-1280</cx:pt>
          <cx:pt idx="7">1101</cx:pt>
          <cx:pt idx="8">-61</cx:pt>
          <cx:pt idx="9">1040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2022-23</a:t>
            </a:r>
            <a:endParaRPr lang="en-IN" dirty="0">
              <a:effectLst/>
            </a:endParaRPr>
          </a:p>
        </cx:rich>
      </cx:tx>
    </cx:title>
    <cx:plotArea>
      <cx:plotAreaRegion>
        <cx:series layoutId="waterfall" uniqueId="{5487812D-82C8-4C45-8552-6F712A529F0B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2"/>
              <cx:idx val="4"/>
              <cx:idx val="7"/>
              <cx:idx val="9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'LIG-CONSU'!$R$4:$R$11</cx:f>
        <cx:lvl ptCount="8">
          <cx:pt idx="0">Mata No Madh*</cx:pt>
          <cx:pt idx="1">Rajpardi</cx:pt>
          <cx:pt idx="2">Tadkeshwar</cx:pt>
          <cx:pt idx="3">Bhavnagar</cx:pt>
          <cx:pt idx="4">Umarsar </cx:pt>
          <cx:pt idx="5">TOTAL - Lignite</cx:pt>
          <cx:pt idx="6">Bauxite</cx:pt>
          <cx:pt idx="7">Total </cx:pt>
        </cx:lvl>
      </cx:strDim>
      <cx:numDim type="val">
        <cx:f>'LIG-CONSU'!$U$4:$U$11</cx:f>
        <cx:lvl ptCount="8" formatCode="_ * #,##0_ ;_ * \-#,##0_ ;_ * &quot;-&quot;??_ ;_ @_ ">
          <cx:pt idx="0">883.16999999999996</cx:pt>
          <cx:pt idx="1">313.70999999999998</cx:pt>
          <cx:pt idx="2">316.29000000000002</cx:pt>
          <cx:pt idx="3">390.45999999999998</cx:pt>
          <cx:pt idx="4">451.66000000000003</cx:pt>
          <cx:pt idx="5">2355.29</cx:pt>
          <cx:pt idx="6">34.990000000000002</cx:pt>
          <cx:pt idx="7">2390.2799999999997</cx:pt>
        </cx:lvl>
      </cx:numDim>
    </cx:data>
  </cx:chartData>
  <cx:chart>
    <cx:title pos="t" align="ctr" overlay="0">
      <cx:tx>
        <cx:txData>
          <cx:v>2022-23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2022-23</a:t>
          </a:r>
        </a:p>
      </cx:txPr>
    </cx:title>
    <cx:plotArea>
      <cx:plotAreaRegion>
        <cx:series layoutId="waterfall" uniqueId="{1A59ED59-A398-BE4C-A10A-E8A9635601C2}">
          <cx:dataPt idx="5"/>
          <cx:dataPt idx="7"/>
          <cx:dataLabels pos="outEnd">
            <cx:visibility seriesName="0" categoryName="0" value="1"/>
          </cx:dataLabels>
          <cx:dataId val="0"/>
          <cx:layoutPr>
            <cx:subtotals>
              <cx:idx val="5"/>
              <cx:idx val="7"/>
            </cx:subtotals>
          </cx:layoutPr>
        </cx:series>
      </cx:plotAreaRegion>
      <cx:axis id="0">
        <cx:catScaling gapWidth="0.5"/>
        <cx:tickLabels/>
        <cx:spPr>
          <a:effectLst>
            <a:outerShdw blurRad="50800" dist="50800" dir="5400000" sx="140969" sy="140969" algn="ctr" rotWithShape="0">
              <a:srgbClr val="000000">
                <a:alpha val="43137"/>
              </a:srgbClr>
            </a:outerShdw>
          </a:effectLst>
        </cx:spPr>
      </cx:axis>
      <cx:axis id="1">
        <cx:valScaling/>
        <cx:majorGridlines/>
        <cx:tickLabels/>
      </cx:axis>
    </cx:plotArea>
    <cx:legend pos="t" align="ctr" overlay="0"/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'LIG-CONSU'!$R$4:$R$11</cx:f>
        <cx:lvl ptCount="8">
          <cx:pt idx="0">Mata No Madh*</cx:pt>
          <cx:pt idx="1">Rajpardi</cx:pt>
          <cx:pt idx="2">Tadkeshwar</cx:pt>
          <cx:pt idx="3">Bhavnagar</cx:pt>
          <cx:pt idx="4">Umarsar </cx:pt>
          <cx:pt idx="5">TOTAL - Lignite</cx:pt>
          <cx:pt idx="6">Bauxite</cx:pt>
          <cx:pt idx="7">Total </cx:pt>
        </cx:lvl>
      </cx:strDim>
      <cx:numDim type="val">
        <cx:f>'LIG-CONSU'!$S$4:$S$11</cx:f>
        <cx:lvl ptCount="8" formatCode="_ * #,##0_ ;_ * \-#,##0_ ;_ * &quot;-&quot;??_ ;_ @_ ">
          <cx:pt idx="0">761.88745509299997</cx:pt>
          <cx:pt idx="1">128.11861795600001</cx:pt>
          <cx:pt idx="2">0.53952828600000002</cx:pt>
          <cx:pt idx="3">299.59371383600001</cx:pt>
          <cx:pt idx="4">351.64295526499996</cx:pt>
          <cx:pt idx="5">1541.7822704359999</cx:pt>
          <cx:pt idx="6">53.952975887999997</cx:pt>
          <cx:pt idx="7">1595.7352463239999</cx:pt>
        </cx:lvl>
      </cx:numDim>
    </cx:data>
  </cx:chartData>
  <cx:chart>
    <cx:title pos="t" align="ctr" overlay="0">
      <cx:tx>
        <cx:txData>
          <cx:v>2023-24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2023-24</a:t>
          </a:r>
        </a:p>
      </cx:txPr>
    </cx:title>
    <cx:plotArea>
      <cx:plotAreaRegion>
        <cx:plotSurface>
          <cx:spPr>
            <a:ln w="6350">
              <a:solidFill>
                <a:schemeClr val="accent1">
                  <a:shade val="15000"/>
                </a:schemeClr>
              </a:solidFill>
            </a:ln>
          </cx:spPr>
        </cx:plotSurface>
        <cx:series layoutId="waterfall" uniqueId="{066B3978-D30A-9248-914F-EB12719624D2}">
          <cx:dataPt idx="5"/>
          <cx:dataPt idx="7"/>
          <cx:dataLabels pos="outEnd">
            <cx:visibility seriesName="0" categoryName="0" value="1"/>
          </cx:dataLabels>
          <cx:dataId val="0"/>
          <cx:layoutPr>
            <cx:subtotals>
              <cx:idx val="5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 max="3000"/>
        <cx:majorGridlines/>
        <cx:tickLabels/>
      </cx:axis>
    </cx:plotArea>
    <cx:legend pos="t" align="ctr" overlay="0"/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'ANNUAL PROD'!$AB$4:$AB$7</cx:f>
        <cx:lvl ptCount="4">
          <cx:pt idx="0">Thermal Power Project</cx:pt>
          <cx:pt idx="1">Wind Projects</cx:pt>
          <cx:pt idx="2">Solar Project</cx:pt>
          <cx:pt idx="3">Total</cx:pt>
        </cx:lvl>
      </cx:strDim>
      <cx:numDim type="val">
        <cx:f>'ANNUAL PROD'!$AC$4:$AC$7</cx:f>
        <cx:lvl ptCount="4" formatCode="_ * #,##0_ ;_ * \-#,##0_ ;_ * &quot;-&quot;??_ ;_ @_ ">
          <cx:pt idx="0">369.61000000000001</cx:pt>
          <cx:pt idx="1">266.17186299999997</cx:pt>
          <cx:pt idx="2">4.9577990000000005</cx:pt>
          <cx:pt idx="3">640.73966199999995</cx:pt>
        </cx:lvl>
      </cx:numDim>
    </cx:data>
  </cx:chartData>
  <cx:chart>
    <cx:title pos="t" align="ctr" overlay="0">
      <cx:tx>
        <cx:txData>
          <cx:v>2023-24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2023-24</a:t>
          </a:r>
        </a:p>
      </cx:txPr>
    </cx:title>
    <cx:plotArea>
      <cx:plotAreaRegion>
        <cx:series layoutId="waterfall" uniqueId="{8858F074-B408-FF4B-B165-01D2DED94CC8}">
          <cx:dataLabels pos="outEnd">
            <cx:visibility seriesName="0" categoryName="0" value="1"/>
          </cx:dataLabels>
          <cx:dataId val="0"/>
          <cx:layoutPr>
            <cx:subtotals>
              <cx:idx val="3"/>
            </cx:subtotals>
          </cx:layoutPr>
        </cx:series>
      </cx:plotAreaRegion>
      <cx:axis id="0">
        <cx:catScaling gapWidth="0.5"/>
        <cx:tickLabels/>
      </cx:axis>
      <cx:axis id="1">
        <cx:valScaling max="1000"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'ANNUAL PROD'!$AB$4:$AB$7</cx:f>
        <cx:lvl ptCount="4">
          <cx:pt idx="0">Thermal Power Project</cx:pt>
          <cx:pt idx="1">Wind Projects</cx:pt>
          <cx:pt idx="2">Solar Project</cx:pt>
          <cx:pt idx="3">Total</cx:pt>
        </cx:lvl>
      </cx:strDim>
      <cx:numDim type="val">
        <cx:f>'ANNUAL PROD'!$AD$4:$AD$7</cx:f>
        <cx:lvl ptCount="4" formatCode="_ * #,##0_ ;_ * \-#,##0_ ;_ * &quot;-&quot;??_ ;_ @_ ">
          <cx:pt idx="0">613.39999999999998</cx:pt>
          <cx:pt idx="1">255</cx:pt>
          <cx:pt idx="2">4.96</cx:pt>
          <cx:pt idx="3">873.36000000000001</cx:pt>
        </cx:lvl>
      </cx:numDim>
    </cx:data>
  </cx:chartData>
  <cx:chart>
    <cx:title pos="t" align="ctr" overlay="0">
      <cx:tx>
        <cx:txData>
          <cx:v>2022-23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2022-23</a:t>
          </a:r>
        </a:p>
      </cx:txPr>
    </cx:title>
    <cx:plotArea>
      <cx:plotAreaRegion>
        <cx:series layoutId="waterfall" uniqueId="{AFD5831D-2BFA-B747-9E7D-E4DFAEA67DDF}">
          <cx:dataLabels pos="outEnd">
            <cx:visibility seriesName="0" categoryName="0" value="1"/>
          </cx:dataLabels>
          <cx:dataId val="0"/>
          <cx:layoutPr>
            <cx:subtotals>
              <cx:idx val="3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0.80104</cdr:x>
      <cdr:y>0</cdr:y>
    </cdr:from>
    <cdr:to>
      <cdr:x>0.98646</cdr:x>
      <cdr:y>0.08648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10E56F-4FF0-3830-6CBF-AD8E8EE6C70F}"/>
            </a:ext>
          </a:extLst>
        </cdr:cNvPr>
        <cdr:cNvSpPr txBox="1"/>
      </cdr:nvSpPr>
      <cdr:spPr>
        <a:xfrm xmlns:a="http://schemas.openxmlformats.org/drawingml/2006/main">
          <a:off x="3662362" y="0"/>
          <a:ext cx="847726" cy="2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/>
            <a:t>Figures in Crore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0.76458</cdr:x>
      <cdr:y>0.04688</cdr:y>
    </cdr:from>
    <cdr:to>
      <cdr:x>0.97292</cdr:x>
      <cdr:y>0.11979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2BE690-86CF-8B95-A383-277350A5CD98}"/>
            </a:ext>
          </a:extLst>
        </cdr:cNvPr>
        <cdr:cNvSpPr txBox="1"/>
      </cdr:nvSpPr>
      <cdr:spPr>
        <a:xfrm xmlns:a="http://schemas.openxmlformats.org/drawingml/2006/main">
          <a:off x="3495675" y="128588"/>
          <a:ext cx="952499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800"/>
            <a:t>Figures in Crore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280393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79E61-A9B4-FE32-3877-B4BDEBE42908}"/>
              </a:ext>
            </a:extLst>
          </p:cNvPr>
          <p:cNvGrpSpPr/>
          <p:nvPr userDrawn="1"/>
        </p:nvGrpSpPr>
        <p:grpSpPr>
          <a:xfrm>
            <a:off x="10483457" y="211521"/>
            <a:ext cx="1301773" cy="669628"/>
            <a:chOff x="5063558" y="3270605"/>
            <a:chExt cx="1544177" cy="7943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989E0C-1EC8-7FB6-9A48-207BF2170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538" y="3270605"/>
              <a:ext cx="639197" cy="79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01D33F-5247-3E31-B7ED-2BE803999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558" y="3287544"/>
              <a:ext cx="768098" cy="7650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E222A-B951-65DA-00BE-BF0116DF37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19" y="6517178"/>
            <a:ext cx="815755" cy="24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196351-D006-602C-4BC5-366A722DAFAB}"/>
              </a:ext>
            </a:extLst>
          </p:cNvPr>
          <p:cNvSpPr txBox="1"/>
          <p:nvPr userDrawn="1"/>
        </p:nvSpPr>
        <p:spPr>
          <a:xfrm>
            <a:off x="9628216" y="6490454"/>
            <a:ext cx="1469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www.gmdcltd.com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7BC6C-BBAF-29F2-4ABB-F5C0017AA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1218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14/relationships/chartEx" Target="../charts/chartEx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14/relationships/chartEx" Target="../charts/chartEx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microsoft.com/office/2014/relationships/chartEx" Target="../charts/chartEx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microsoft.com/office/2014/relationships/chartEx" Target="../charts/chartEx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86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241957" y="5928391"/>
            <a:ext cx="184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272746" y="1721875"/>
            <a:ext cx="8093676" cy="2907677"/>
            <a:chOff x="806535" y="1659731"/>
            <a:chExt cx="8099092" cy="29076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659731"/>
              <a:ext cx="6094602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Financial Results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Presentation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D02AF-5226-3D33-481F-8D8F86EF3896}"/>
                </a:ext>
              </a:extLst>
            </p:cNvPr>
            <p:cNvSpPr txBox="1"/>
            <p:nvPr/>
          </p:nvSpPr>
          <p:spPr>
            <a:xfrm>
              <a:off x="2831997" y="3182413"/>
              <a:ext cx="528226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Unaudited Financial Results (UFR) For the Nine Months / Quarter ended on 31st December, 2023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149178" y="5725297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</p:spTree>
    <p:extLst>
      <p:ext uri="{BB962C8B-B14F-4D97-AF65-F5344CB8AC3E}">
        <p14:creationId xmlns:p14="http://schemas.microsoft.com/office/powerpoint/2010/main" val="2956094619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22050" y="1742183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21026" y="2612025"/>
            <a:ext cx="6722077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Project-wise Sales Analysis</a:t>
            </a:r>
          </a:p>
        </p:txBody>
      </p:sp>
    </p:spTree>
    <p:extLst>
      <p:ext uri="{BB962C8B-B14F-4D97-AF65-F5344CB8AC3E}">
        <p14:creationId xmlns:p14="http://schemas.microsoft.com/office/powerpoint/2010/main" val="485264454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4CC9D6A8-5A8A-7C7D-A0BE-73E5ABF1D9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58833340"/>
                  </p:ext>
                </p:extLst>
              </p:nvPr>
            </p:nvGraphicFramePr>
            <p:xfrm>
              <a:off x="6460760" y="1756191"/>
              <a:ext cx="5181184" cy="37247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4CC9D6A8-5A8A-7C7D-A0BE-73E5ABF1D9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760" y="1756191"/>
                <a:ext cx="5181184" cy="3724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20F381D1-21F0-5A64-EF3A-D2B638F24E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9755188"/>
                  </p:ext>
                </p:extLst>
              </p:nvPr>
            </p:nvGraphicFramePr>
            <p:xfrm>
              <a:off x="500449" y="1756191"/>
              <a:ext cx="5462158" cy="3636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20F381D1-21F0-5A64-EF3A-D2B638F24E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449" y="1756191"/>
                <a:ext cx="5462158" cy="363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5A0AC6-9F07-C458-3FB5-101DCF5C06B1}"/>
              </a:ext>
            </a:extLst>
          </p:cNvPr>
          <p:cNvSpPr txBox="1"/>
          <p:nvPr/>
        </p:nvSpPr>
        <p:spPr>
          <a:xfrm>
            <a:off x="166116" y="837025"/>
            <a:ext cx="277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(MT in lakh)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E4DF4-4DBE-E7F0-C628-39CEB33703A0}"/>
              </a:ext>
            </a:extLst>
          </p:cNvPr>
          <p:cNvSpPr/>
          <p:nvPr/>
        </p:nvSpPr>
        <p:spPr>
          <a:xfrm>
            <a:off x="861604" y="1268744"/>
            <a:ext cx="385376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22.92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97A12-7684-2079-EEEA-C41CFDEC0F75}"/>
              </a:ext>
            </a:extLst>
          </p:cNvPr>
          <p:cNvSpPr/>
          <p:nvPr/>
        </p:nvSpPr>
        <p:spPr>
          <a:xfrm>
            <a:off x="1453385" y="1268744"/>
            <a:ext cx="385376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1.94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F87C3-BF5A-F134-2CF3-F29D38AFB9BA}"/>
              </a:ext>
            </a:extLst>
          </p:cNvPr>
          <p:cNvSpPr/>
          <p:nvPr/>
        </p:nvSpPr>
        <p:spPr>
          <a:xfrm>
            <a:off x="2045166" y="1268744"/>
            <a:ext cx="385376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0.01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F6AF8-AB26-BD85-DCE2-28036826712E}"/>
              </a:ext>
            </a:extLst>
          </p:cNvPr>
          <p:cNvSpPr/>
          <p:nvPr/>
        </p:nvSpPr>
        <p:spPr>
          <a:xfrm>
            <a:off x="2636947" y="1268744"/>
            <a:ext cx="385376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8.31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16D88-62CF-804E-6749-F67B878AEC81}"/>
              </a:ext>
            </a:extLst>
          </p:cNvPr>
          <p:cNvSpPr/>
          <p:nvPr/>
        </p:nvSpPr>
        <p:spPr>
          <a:xfrm>
            <a:off x="3228728" y="1268744"/>
            <a:ext cx="423914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9.93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9351F-AC23-BE69-4C19-153826735532}"/>
              </a:ext>
            </a:extLst>
          </p:cNvPr>
          <p:cNvSpPr/>
          <p:nvPr/>
        </p:nvSpPr>
        <p:spPr>
          <a:xfrm>
            <a:off x="4489366" y="1268744"/>
            <a:ext cx="423914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2.14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FE189-22EA-CC32-F04F-9A9C76FF687E}"/>
              </a:ext>
            </a:extLst>
          </p:cNvPr>
          <p:cNvSpPr/>
          <p:nvPr/>
        </p:nvSpPr>
        <p:spPr>
          <a:xfrm>
            <a:off x="5119688" y="1268744"/>
            <a:ext cx="423914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45.25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7B917-B573-0DD6-1A32-D51F2B3D2A52}"/>
              </a:ext>
            </a:extLst>
          </p:cNvPr>
          <p:cNvSpPr/>
          <p:nvPr/>
        </p:nvSpPr>
        <p:spPr>
          <a:xfrm>
            <a:off x="3859047" y="1268744"/>
            <a:ext cx="423914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43.11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24FCE-7DBB-A4CF-7108-47C3F7332190}"/>
              </a:ext>
            </a:extLst>
          </p:cNvPr>
          <p:cNvSpPr/>
          <p:nvPr/>
        </p:nvSpPr>
        <p:spPr>
          <a:xfrm>
            <a:off x="6819901" y="1268363"/>
            <a:ext cx="384175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25.10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FCF85B-8D80-9F6E-6ABD-720973E7D10F}"/>
              </a:ext>
            </a:extLst>
          </p:cNvPr>
          <p:cNvSpPr/>
          <p:nvPr/>
        </p:nvSpPr>
        <p:spPr>
          <a:xfrm>
            <a:off x="7402514" y="1268363"/>
            <a:ext cx="384175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4.90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A9B5E-8F0C-23A9-1DEA-D1990F816401}"/>
              </a:ext>
            </a:extLst>
          </p:cNvPr>
          <p:cNvSpPr/>
          <p:nvPr/>
        </p:nvSpPr>
        <p:spPr>
          <a:xfrm>
            <a:off x="7983538" y="1268363"/>
            <a:ext cx="385763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6.01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38190-D429-0C90-7DB0-AA37D6F158B6}"/>
              </a:ext>
            </a:extLst>
          </p:cNvPr>
          <p:cNvSpPr/>
          <p:nvPr/>
        </p:nvSpPr>
        <p:spPr>
          <a:xfrm>
            <a:off x="8566150" y="1268363"/>
            <a:ext cx="385763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8.53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D9A6AA-A842-4B59-5D5B-5530D3C39AF4}"/>
              </a:ext>
            </a:extLst>
          </p:cNvPr>
          <p:cNvSpPr/>
          <p:nvPr/>
        </p:nvSpPr>
        <p:spPr>
          <a:xfrm>
            <a:off x="9148764" y="1268363"/>
            <a:ext cx="423863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11.26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04A98A-A3EC-15E6-6309-29D6C165F714}"/>
              </a:ext>
            </a:extLst>
          </p:cNvPr>
          <p:cNvSpPr/>
          <p:nvPr/>
        </p:nvSpPr>
        <p:spPr>
          <a:xfrm>
            <a:off x="10390189" y="1268363"/>
            <a:ext cx="423863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1.48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1E05B7-514D-A433-74C3-882BCFB60086}"/>
              </a:ext>
            </a:extLst>
          </p:cNvPr>
          <p:cNvSpPr/>
          <p:nvPr/>
        </p:nvSpPr>
        <p:spPr>
          <a:xfrm>
            <a:off x="11010901" y="1268363"/>
            <a:ext cx="423863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57.26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72E046-A232-9DD6-47B4-734B80F8CEE7}"/>
              </a:ext>
            </a:extLst>
          </p:cNvPr>
          <p:cNvSpPr/>
          <p:nvPr/>
        </p:nvSpPr>
        <p:spPr>
          <a:xfrm>
            <a:off x="9769476" y="1268363"/>
            <a:ext cx="423863" cy="280988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</a:rPr>
              <a:t>55.78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955A1D-0172-3517-65CB-F806261DB8A9}"/>
              </a:ext>
            </a:extLst>
          </p:cNvPr>
          <p:cNvSpPr txBox="1"/>
          <p:nvPr/>
        </p:nvSpPr>
        <p:spPr>
          <a:xfrm>
            <a:off x="6432835" y="855614"/>
            <a:ext cx="277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(MT in lakh)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80D95B-2715-840A-ACB4-69731DD07046}"/>
              </a:ext>
            </a:extLst>
          </p:cNvPr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Mining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December, 2023)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AC83-0471-97C0-11BC-3EB3BFACB0D8}"/>
              </a:ext>
            </a:extLst>
          </p:cNvPr>
          <p:cNvSpPr/>
          <p:nvPr/>
        </p:nvSpPr>
        <p:spPr>
          <a:xfrm rot="16200000">
            <a:off x="16694" y="3288696"/>
            <a:ext cx="686902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Rs. In Cr.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245A26-9966-9D4C-D0B1-B9D850972B14}"/>
              </a:ext>
            </a:extLst>
          </p:cNvPr>
          <p:cNvSpPr/>
          <p:nvPr/>
        </p:nvSpPr>
        <p:spPr>
          <a:xfrm rot="16200000">
            <a:off x="5977006" y="3288697"/>
            <a:ext cx="686902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Rs. In Cr.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869128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Mining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December, 2023)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610D17E-94FC-ED95-C660-E2953E40E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81073"/>
              </p:ext>
            </p:extLst>
          </p:nvPr>
        </p:nvGraphicFramePr>
        <p:xfrm>
          <a:off x="1346200" y="1511528"/>
          <a:ext cx="788670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84800" imgH="3314700" progId="Excel.Sheet.12">
                  <p:embed/>
                </p:oleObj>
              </mc:Choice>
              <mc:Fallback>
                <p:oleObj name="Worksheet" r:id="rId2" imgW="53848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6200" y="1511528"/>
                        <a:ext cx="7886700" cy="485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FD7D5CD-320C-A559-2930-CE377715E296}"/>
              </a:ext>
            </a:extLst>
          </p:cNvPr>
          <p:cNvSpPr/>
          <p:nvPr/>
        </p:nvSpPr>
        <p:spPr>
          <a:xfrm>
            <a:off x="7970104" y="1003551"/>
            <a:ext cx="1377798" cy="34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Rs.in</a:t>
            </a:r>
            <a:r>
              <a:rPr lang="en-US" b="1" dirty="0">
                <a:solidFill>
                  <a:schemeClr val="tx1"/>
                </a:solidFill>
              </a:rPr>
              <a:t> Crore)</a:t>
            </a:r>
          </a:p>
        </p:txBody>
      </p:sp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EC7F9946-C58C-2E1E-CC8C-3A43D374235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83038012"/>
                  </p:ext>
                </p:extLst>
              </p:nvPr>
            </p:nvGraphicFramePr>
            <p:xfrm>
              <a:off x="89941" y="2716962"/>
              <a:ext cx="5768716" cy="34814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EC7F9946-C58C-2E1E-CC8C-3A43D37423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1" y="2716962"/>
                <a:ext cx="5768716" cy="3481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36052821-026C-973A-B6AF-0E9E6BF09A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38651803"/>
                  </p:ext>
                </p:extLst>
              </p:nvPr>
            </p:nvGraphicFramePr>
            <p:xfrm>
              <a:off x="6095999" y="2716962"/>
              <a:ext cx="5768716" cy="34814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36052821-026C-973A-B6AF-0E9E6BF09A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5999" y="2716962"/>
                <a:ext cx="5768716" cy="348146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71DF72-97DA-190C-9283-9477AA346BC5}"/>
              </a:ext>
            </a:extLst>
          </p:cNvPr>
          <p:cNvSpPr txBox="1"/>
          <p:nvPr/>
        </p:nvSpPr>
        <p:spPr>
          <a:xfrm>
            <a:off x="201303" y="966373"/>
            <a:ext cx="88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Installed Capacity (MW)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74355-A867-BEB4-A51C-7E33371650AF}"/>
              </a:ext>
            </a:extLst>
          </p:cNvPr>
          <p:cNvSpPr/>
          <p:nvPr/>
        </p:nvSpPr>
        <p:spPr>
          <a:xfrm>
            <a:off x="1268413" y="1042067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0A46B-4B78-B1EB-C7AF-90FDEC7E8DCB}"/>
              </a:ext>
            </a:extLst>
          </p:cNvPr>
          <p:cNvSpPr/>
          <p:nvPr/>
        </p:nvSpPr>
        <p:spPr>
          <a:xfrm>
            <a:off x="2476500" y="1042067"/>
            <a:ext cx="416432" cy="217945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7C59E-9BFD-7D09-72A5-A7D815519441}"/>
              </a:ext>
            </a:extLst>
          </p:cNvPr>
          <p:cNvSpPr/>
          <p:nvPr/>
        </p:nvSpPr>
        <p:spPr>
          <a:xfrm>
            <a:off x="3725863" y="1042067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52BFD-2DCE-1433-1C78-E15DF0CFFCE7}"/>
              </a:ext>
            </a:extLst>
          </p:cNvPr>
          <p:cNvSpPr txBox="1"/>
          <p:nvPr/>
        </p:nvSpPr>
        <p:spPr>
          <a:xfrm>
            <a:off x="201303" y="1528898"/>
            <a:ext cx="884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Generation (MUs)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8B2D57-4005-F6EB-E854-E0C70A4A04FA}"/>
              </a:ext>
            </a:extLst>
          </p:cNvPr>
          <p:cNvSpPr/>
          <p:nvPr/>
        </p:nvSpPr>
        <p:spPr>
          <a:xfrm>
            <a:off x="1268413" y="1632635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66CBED-44BC-CB0C-862D-26852FC8C3B3}"/>
              </a:ext>
            </a:extLst>
          </p:cNvPr>
          <p:cNvSpPr/>
          <p:nvPr/>
        </p:nvSpPr>
        <p:spPr>
          <a:xfrm>
            <a:off x="2497138" y="1632635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7BAE2-737B-F298-372D-DDD79F6511BE}"/>
              </a:ext>
            </a:extLst>
          </p:cNvPr>
          <p:cNvSpPr/>
          <p:nvPr/>
        </p:nvSpPr>
        <p:spPr>
          <a:xfrm>
            <a:off x="3725863" y="1632635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4.96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2964F-C247-F778-34C0-1E341B972FCF}"/>
              </a:ext>
            </a:extLst>
          </p:cNvPr>
          <p:cNvSpPr/>
          <p:nvPr/>
        </p:nvSpPr>
        <p:spPr>
          <a:xfrm>
            <a:off x="6469856" y="1042067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D7D53C-5155-3A47-A4BF-9CAC3223E404}"/>
              </a:ext>
            </a:extLst>
          </p:cNvPr>
          <p:cNvSpPr/>
          <p:nvPr/>
        </p:nvSpPr>
        <p:spPr>
          <a:xfrm>
            <a:off x="7677943" y="1042067"/>
            <a:ext cx="416432" cy="217945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284F1-15EA-ABB8-0DB1-2F74D60088CE}"/>
              </a:ext>
            </a:extLst>
          </p:cNvPr>
          <p:cNvSpPr/>
          <p:nvPr/>
        </p:nvSpPr>
        <p:spPr>
          <a:xfrm>
            <a:off x="8927306" y="1042067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61541-A972-6D03-4E57-B0D0C9E32D6E}"/>
              </a:ext>
            </a:extLst>
          </p:cNvPr>
          <p:cNvSpPr/>
          <p:nvPr/>
        </p:nvSpPr>
        <p:spPr>
          <a:xfrm>
            <a:off x="6469856" y="1632635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B610B-CE33-FB6C-EAC2-4D2BD7C03F3D}"/>
              </a:ext>
            </a:extLst>
          </p:cNvPr>
          <p:cNvSpPr/>
          <p:nvPr/>
        </p:nvSpPr>
        <p:spPr>
          <a:xfrm>
            <a:off x="7698581" y="1632635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255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4EFD8-1974-F3F1-9CF2-717D9BA0B3C0}"/>
              </a:ext>
            </a:extLst>
          </p:cNvPr>
          <p:cNvSpPr/>
          <p:nvPr/>
        </p:nvSpPr>
        <p:spPr>
          <a:xfrm>
            <a:off x="8927306" y="1632635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4.96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5A098-C017-4FB4-D63D-7083641B95DE}"/>
              </a:ext>
            </a:extLst>
          </p:cNvPr>
          <p:cNvSpPr txBox="1"/>
          <p:nvPr/>
        </p:nvSpPr>
        <p:spPr>
          <a:xfrm>
            <a:off x="193041" y="2229923"/>
            <a:ext cx="884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PLF / CUF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CA9CD3-F7A4-85F6-4D8F-0BF633AFC77D}"/>
              </a:ext>
            </a:extLst>
          </p:cNvPr>
          <p:cNvSpPr/>
          <p:nvPr/>
        </p:nvSpPr>
        <p:spPr>
          <a:xfrm>
            <a:off x="1285496" y="2232946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7BB774-238D-4117-54FC-507DA4A15994}"/>
              </a:ext>
            </a:extLst>
          </p:cNvPr>
          <p:cNvSpPr/>
          <p:nvPr/>
        </p:nvSpPr>
        <p:spPr>
          <a:xfrm>
            <a:off x="2514221" y="2232946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EB93C1-3A8E-5876-2451-42DCBF91CC0F}"/>
              </a:ext>
            </a:extLst>
          </p:cNvPr>
          <p:cNvSpPr/>
          <p:nvPr/>
        </p:nvSpPr>
        <p:spPr>
          <a:xfrm>
            <a:off x="3742946" y="2232946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15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15F402-FF3D-020B-85E4-64DDE088419A}"/>
              </a:ext>
            </a:extLst>
          </p:cNvPr>
          <p:cNvSpPr/>
          <p:nvPr/>
        </p:nvSpPr>
        <p:spPr>
          <a:xfrm>
            <a:off x="6486939" y="2232946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1A6406-E253-16F0-651C-0FF67B673929}"/>
              </a:ext>
            </a:extLst>
          </p:cNvPr>
          <p:cNvSpPr/>
          <p:nvPr/>
        </p:nvSpPr>
        <p:spPr>
          <a:xfrm>
            <a:off x="7715664" y="2232946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71BF1C-6771-BC66-D60E-C9506B9CBBD7}"/>
              </a:ext>
            </a:extLst>
          </p:cNvPr>
          <p:cNvSpPr/>
          <p:nvPr/>
        </p:nvSpPr>
        <p:spPr>
          <a:xfrm>
            <a:off x="8944389" y="2232946"/>
            <a:ext cx="386844" cy="21794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5AC9FF-945F-70EC-1A67-4DBCD773562B}"/>
              </a:ext>
            </a:extLst>
          </p:cNvPr>
          <p:cNvSpPr/>
          <p:nvPr/>
        </p:nvSpPr>
        <p:spPr>
          <a:xfrm>
            <a:off x="1742303" y="1"/>
            <a:ext cx="79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December,2023)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E90201-D7F1-A8BB-8363-792151205631}"/>
              </a:ext>
            </a:extLst>
          </p:cNvPr>
          <p:cNvSpPr/>
          <p:nvPr/>
        </p:nvSpPr>
        <p:spPr>
          <a:xfrm rot="16200000">
            <a:off x="-203148" y="4483415"/>
            <a:ext cx="686902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Rs. In Cr.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582557-690B-AF71-24D3-B78E58406630}"/>
              </a:ext>
            </a:extLst>
          </p:cNvPr>
          <p:cNvSpPr/>
          <p:nvPr/>
        </p:nvSpPr>
        <p:spPr>
          <a:xfrm rot="16200000">
            <a:off x="5752548" y="4378484"/>
            <a:ext cx="686902" cy="280606"/>
          </a:xfrm>
          <a:prstGeom prst="rect">
            <a:avLst/>
          </a:prstGeom>
          <a:noFill/>
          <a:ln w="12700" cap="flat" cmpd="sng" algn="ctr">
            <a:solidFill>
              <a:srgbClr val="2744A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Rs. In Cr.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628190"/>
      </p:ext>
    </p:extLst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79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December,2023)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C93B7-F354-FE28-A97C-D4AA071FBC60}"/>
              </a:ext>
            </a:extLst>
          </p:cNvPr>
          <p:cNvSpPr/>
          <p:nvPr/>
        </p:nvSpPr>
        <p:spPr>
          <a:xfrm>
            <a:off x="9028450" y="1337187"/>
            <a:ext cx="1377798" cy="34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Rs.in</a:t>
            </a:r>
            <a:r>
              <a:rPr lang="en-US" b="1" dirty="0">
                <a:solidFill>
                  <a:schemeClr val="tx1"/>
                </a:solidFill>
              </a:rPr>
              <a:t> Crore)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D84AAA-C269-0CA5-2283-DB7ED8A19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05121"/>
              </p:ext>
            </p:extLst>
          </p:nvPr>
        </p:nvGraphicFramePr>
        <p:xfrm>
          <a:off x="1276350" y="1706563"/>
          <a:ext cx="96393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639300" imgH="3441700" progId="Excel.Sheet.12">
                  <p:embed/>
                </p:oleObj>
              </mc:Choice>
              <mc:Fallback>
                <p:oleObj name="Worksheet" r:id="rId2" imgW="9639300" imgH="344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6350" y="1706563"/>
                        <a:ext cx="9639300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08670" y="2612025"/>
            <a:ext cx="6623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Segment-wise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DC11F-30E8-A373-D4B8-FFE56B65B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410197" y="2029028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2805"/>
      </p:ext>
    </p:extLst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080" y="24713"/>
            <a:ext cx="794539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Segment-wise Performance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Up to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December,2023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E39565-40D5-1D19-718E-5A4EAF01E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48768"/>
              </p:ext>
            </p:extLst>
          </p:nvPr>
        </p:nvGraphicFramePr>
        <p:xfrm>
          <a:off x="2061958" y="2231187"/>
          <a:ext cx="8438231" cy="281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05600" imgH="2413000" progId="Excel.Sheet.12">
                  <p:embed/>
                </p:oleObj>
              </mc:Choice>
              <mc:Fallback>
                <p:oleObj name="Worksheet" r:id="rId2" imgW="6705600" imgH="2413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1958" y="2231187"/>
                        <a:ext cx="8438231" cy="2813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629FA1B-BD43-BBCF-57BE-16E19C331828}"/>
              </a:ext>
            </a:extLst>
          </p:cNvPr>
          <p:cNvSpPr/>
          <p:nvPr/>
        </p:nvSpPr>
        <p:spPr>
          <a:xfrm>
            <a:off x="9018176" y="1686503"/>
            <a:ext cx="1377798" cy="34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Rs.in</a:t>
            </a:r>
            <a:r>
              <a:rPr lang="en-US" b="1" dirty="0">
                <a:solidFill>
                  <a:schemeClr val="tx1"/>
                </a:solidFill>
              </a:rPr>
              <a:t> Crore)</a:t>
            </a:r>
          </a:p>
        </p:txBody>
      </p:sp>
    </p:spTree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39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2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115996" y="5928391"/>
            <a:ext cx="1836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445741" y="1894438"/>
            <a:ext cx="7883610" cy="2198167"/>
            <a:chOff x="806535" y="1832294"/>
            <a:chExt cx="8099092" cy="21981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959279"/>
              <a:ext cx="60946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6000" b="1" dirty="0">
                  <a:solidFill>
                    <a:srgbClr val="816D52"/>
                  </a:solidFill>
                </a:rPr>
                <a:t>T</a:t>
              </a:r>
              <a:r>
                <a:rPr lang="en-IN" sz="6000" b="1" dirty="0">
                  <a:solidFill>
                    <a:srgbClr val="816D52"/>
                  </a:solidFill>
                </a:rPr>
                <a:t>hank You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390197" y="5725297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</p:spTree>
    <p:extLst>
      <p:ext uri="{BB962C8B-B14F-4D97-AF65-F5344CB8AC3E}">
        <p14:creationId xmlns:p14="http://schemas.microsoft.com/office/powerpoint/2010/main" val="3106240696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5D022-9EC4-6686-3C94-C7DCF0A65D28}"/>
              </a:ext>
            </a:extLst>
          </p:cNvPr>
          <p:cNvSpPr txBox="1"/>
          <p:nvPr/>
        </p:nvSpPr>
        <p:spPr>
          <a:xfrm>
            <a:off x="2372496" y="208344"/>
            <a:ext cx="213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17212-41BF-7717-0840-F25E72BE87C9}"/>
              </a:ext>
            </a:extLst>
          </p:cNvPr>
          <p:cNvSpPr txBox="1"/>
          <p:nvPr/>
        </p:nvSpPr>
        <p:spPr>
          <a:xfrm>
            <a:off x="2267741" y="1744035"/>
            <a:ext cx="7694388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 Performance Highlights</a:t>
            </a:r>
            <a:endParaRPr lang="en-IN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805409" y="1860578"/>
            <a:ext cx="412610" cy="410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44BED-1F35-D982-E679-1C5CB0432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774376" y="2513057"/>
            <a:ext cx="399368" cy="410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E3EB3-E402-8DF7-2539-816ADDD12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761134" y="3165537"/>
            <a:ext cx="412610" cy="410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E1F314-248D-4E9C-2017-311F75D04F78}"/>
              </a:ext>
            </a:extLst>
          </p:cNvPr>
          <p:cNvSpPr txBox="1"/>
          <p:nvPr/>
        </p:nvSpPr>
        <p:spPr>
          <a:xfrm>
            <a:off x="2256831" y="2985581"/>
            <a:ext cx="898924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Segment-wise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57A96-212E-060D-F55A-5D1C4BAD741D}"/>
              </a:ext>
            </a:extLst>
          </p:cNvPr>
          <p:cNvSpPr txBox="1"/>
          <p:nvPr/>
        </p:nvSpPr>
        <p:spPr>
          <a:xfrm>
            <a:off x="2334645" y="2365225"/>
            <a:ext cx="8312336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Financial Results </a:t>
            </a:r>
          </a:p>
        </p:txBody>
      </p:sp>
    </p:spTree>
    <p:extLst>
      <p:ext uri="{BB962C8B-B14F-4D97-AF65-F5344CB8AC3E}">
        <p14:creationId xmlns:p14="http://schemas.microsoft.com/office/powerpoint/2010/main" val="1609266347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3546-CC33-0B7D-B7F8-529215B7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54DCF-AE05-2152-E8FD-E1FFD0A87C7C}"/>
              </a:ext>
            </a:extLst>
          </p:cNvPr>
          <p:cNvSpPr txBox="1"/>
          <p:nvPr/>
        </p:nvSpPr>
        <p:spPr>
          <a:xfrm>
            <a:off x="1643448" y="2684369"/>
            <a:ext cx="6326659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dirty="0">
                <a:solidFill>
                  <a:schemeClr val="bg1"/>
                </a:solidFill>
              </a:rPr>
              <a:t>Performance 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A93EA-F908-81FE-E4D2-AFE588FA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685460" y="1745245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35894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C2ECE9-10EA-D193-8E5D-6008E4EF93A3}"/>
              </a:ext>
            </a:extLst>
          </p:cNvPr>
          <p:cNvSpPr txBox="1"/>
          <p:nvPr/>
        </p:nvSpPr>
        <p:spPr>
          <a:xfrm>
            <a:off x="1412110" y="285289"/>
            <a:ext cx="757125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Nine Months/ Quarterly Performance 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49382" y="1099113"/>
            <a:ext cx="412610" cy="410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58610" y="1672865"/>
            <a:ext cx="399368" cy="41080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137315" y="908962"/>
            <a:ext cx="9144000" cy="719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</a:t>
            </a:r>
            <a:r>
              <a:rPr kumimoji="1" lang="en-US" b="1" dirty="0">
                <a:latin typeface="+mj-lt"/>
                <a:cs typeface="Arial" charset="0"/>
              </a:rPr>
              <a:t>2nd Highest Turnover of Rs. 1713 Cr. for Nine Months</a:t>
            </a:r>
            <a:endParaRPr kumimoji="1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69308" y="2278537"/>
            <a:ext cx="407773" cy="383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56887" y="2819358"/>
            <a:ext cx="431460" cy="395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85781" y="3511116"/>
            <a:ext cx="407773" cy="3830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FB2F3-0B9D-23CE-B1A4-FFC24682432F}"/>
              </a:ext>
            </a:extLst>
          </p:cNvPr>
          <p:cNvSpPr txBox="1">
            <a:spLocks/>
          </p:cNvSpPr>
          <p:nvPr/>
        </p:nvSpPr>
        <p:spPr>
          <a:xfrm>
            <a:off x="1089105" y="1488589"/>
            <a:ext cx="9144000" cy="719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</a:t>
            </a:r>
            <a:r>
              <a:rPr kumimoji="1" lang="en-US" b="1" dirty="0">
                <a:latin typeface="+mj-lt"/>
                <a:cs typeface="Arial" charset="0"/>
              </a:rPr>
              <a:t>3</a:t>
            </a:r>
            <a:r>
              <a:rPr kumimoji="1" lang="en-US" b="1" baseline="30000" dirty="0">
                <a:latin typeface="+mj-lt"/>
                <a:cs typeface="Arial" charset="0"/>
              </a:rPr>
              <a:t>rd</a:t>
            </a:r>
            <a:r>
              <a:rPr kumimoji="1" lang="en-US" b="1" dirty="0">
                <a:latin typeface="+mj-lt"/>
                <a:cs typeface="Arial" charset="0"/>
              </a:rPr>
              <a:t> Highest Profit Before Tax of Rs. 560 Cr. for Nine Months</a:t>
            </a:r>
            <a:endParaRPr kumimoji="1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1AAAA3-E055-9464-112F-3352C20EC447}"/>
              </a:ext>
            </a:extLst>
          </p:cNvPr>
          <p:cNvSpPr txBox="1">
            <a:spLocks/>
          </p:cNvSpPr>
          <p:nvPr/>
        </p:nvSpPr>
        <p:spPr>
          <a:xfrm>
            <a:off x="1085548" y="2085105"/>
            <a:ext cx="9144000" cy="719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</a:t>
            </a: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3</a:t>
            </a:r>
            <a:r>
              <a:rPr kumimoji="1" lang="en-US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rd</a:t>
            </a: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Highest Turnover Of Rs. 564 Cr. for </a:t>
            </a:r>
            <a:r>
              <a:rPr kumimoji="1" lang="en-US" b="1" dirty="0">
                <a:latin typeface="+mj-lt"/>
                <a:cs typeface="Arial" charset="0"/>
              </a:rPr>
              <a:t>3</a:t>
            </a:r>
            <a:r>
              <a:rPr kumimoji="1" lang="en-US" b="1" baseline="30000" dirty="0">
                <a:latin typeface="+mj-lt"/>
                <a:cs typeface="Arial" charset="0"/>
              </a:rPr>
              <a:t>rd</a:t>
            </a:r>
            <a:r>
              <a:rPr kumimoji="1" lang="en-US" b="1" dirty="0">
                <a:latin typeface="+mj-lt"/>
                <a:cs typeface="Arial" charset="0"/>
              </a:rPr>
              <a:t> Quarter</a:t>
            </a:r>
            <a:endParaRPr kumimoji="1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BEA8B8-C885-CE83-0B0D-67C8D3282CCA}"/>
              </a:ext>
            </a:extLst>
          </p:cNvPr>
          <p:cNvSpPr txBox="1">
            <a:spLocks/>
          </p:cNvSpPr>
          <p:nvPr/>
        </p:nvSpPr>
        <p:spPr>
          <a:xfrm>
            <a:off x="1285090" y="3319092"/>
            <a:ext cx="9144000" cy="719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FD1496-9D37-7A9E-043E-571D7F4CFE69}"/>
              </a:ext>
            </a:extLst>
          </p:cNvPr>
          <p:cNvSpPr txBox="1">
            <a:spLocks/>
          </p:cNvSpPr>
          <p:nvPr/>
        </p:nvSpPr>
        <p:spPr>
          <a:xfrm>
            <a:off x="1151133" y="3322542"/>
            <a:ext cx="10128437" cy="719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</a:t>
            </a: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Highest Ever share price of Rs. 502.90 per share</a:t>
            </a: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A6E555-14A5-9E0C-599E-E0FBED76D0AE}"/>
              </a:ext>
            </a:extLst>
          </p:cNvPr>
          <p:cNvSpPr txBox="1">
            <a:spLocks/>
          </p:cNvSpPr>
          <p:nvPr/>
        </p:nvSpPr>
        <p:spPr>
          <a:xfrm>
            <a:off x="1161028" y="3928949"/>
            <a:ext cx="10128437" cy="719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</a:t>
            </a: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	469</a:t>
            </a:r>
            <a:r>
              <a:rPr kumimoji="1" lang="en-US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th</a:t>
            </a: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rank in India’s fortune 500 Companies </a:t>
            </a: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			</a:t>
            </a: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A837D-2F1D-7871-1E41-52268DA1E249}"/>
              </a:ext>
            </a:extLst>
          </p:cNvPr>
          <p:cNvSpPr txBox="1">
            <a:spLocks/>
          </p:cNvSpPr>
          <p:nvPr/>
        </p:nvSpPr>
        <p:spPr>
          <a:xfrm>
            <a:off x="2065623" y="2783923"/>
            <a:ext cx="9896755" cy="7193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038" marR="0" lvl="0" indent="-4603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defRPr/>
            </a:pP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Market Capitalization zoomed from Rs. 4,664 Cr. to Rs. 12,943 Cr. in one year (31-Dec-2022 to 31- Dec -2023)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FAB03B-309D-F675-89E7-0753CC5C3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45115" y="4099765"/>
            <a:ext cx="431460" cy="395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01E83F-F210-F4FD-7F4C-D47C79F9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553859" y="4613276"/>
            <a:ext cx="412610" cy="4108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E6B429-AD3C-909E-E583-DC27CC45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536151" y="5186745"/>
            <a:ext cx="431460" cy="3954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9F5D52-49E6-26CB-0663-0783BA879D43}"/>
              </a:ext>
            </a:extLst>
          </p:cNvPr>
          <p:cNvSpPr txBox="1"/>
          <p:nvPr/>
        </p:nvSpPr>
        <p:spPr>
          <a:xfrm>
            <a:off x="2104464" y="4646896"/>
            <a:ext cx="723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Approval of mining  plan of </a:t>
            </a:r>
            <a:r>
              <a:rPr lang="en-US" dirty="0" err="1"/>
              <a:t>Damlai</a:t>
            </a:r>
            <a:r>
              <a:rPr lang="en-US" dirty="0"/>
              <a:t> having lignite reserves of 57 million MTs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9304D1-AD8D-2C04-FE28-B6208ACF475E}"/>
              </a:ext>
            </a:extLst>
          </p:cNvPr>
          <p:cNvSpPr txBox="1"/>
          <p:nvPr/>
        </p:nvSpPr>
        <p:spPr>
          <a:xfrm>
            <a:off x="2075328" y="5155648"/>
            <a:ext cx="816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Approval of mining  plan of </a:t>
            </a:r>
            <a:r>
              <a:rPr lang="en-US" dirty="0" err="1"/>
              <a:t>Ambadungar</a:t>
            </a:r>
            <a:r>
              <a:rPr lang="en-US" dirty="0"/>
              <a:t> having fluorspar reserves of 4.50 Million MTs</a:t>
            </a:r>
          </a:p>
        </p:txBody>
      </p:sp>
    </p:spTree>
    <p:extLst>
      <p:ext uri="{BB962C8B-B14F-4D97-AF65-F5344CB8AC3E}">
        <p14:creationId xmlns:p14="http://schemas.microsoft.com/office/powerpoint/2010/main" val="4061688481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386" y="-160639"/>
            <a:ext cx="785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Last Five Years Revenue &amp; PBT Highlights for Nine Months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CA85C3-142A-A1E4-CA6F-63C05CD73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90131"/>
              </p:ext>
            </p:extLst>
          </p:nvPr>
        </p:nvGraphicFramePr>
        <p:xfrm>
          <a:off x="2116476" y="1387011"/>
          <a:ext cx="7972746" cy="42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001992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386" y="-160639"/>
            <a:ext cx="785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Last Five Years Revenue &amp; PBT Highlights for Q-3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20EEFF-E621-8E60-68CF-8E6D0876F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328600"/>
              </p:ext>
            </p:extLst>
          </p:nvPr>
        </p:nvGraphicFramePr>
        <p:xfrm>
          <a:off x="2506531" y="1484555"/>
          <a:ext cx="7347473" cy="428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90135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346885" y="2730843"/>
            <a:ext cx="6610865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Financial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364596" y="2076324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0646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815308A-BD0E-72B4-C81C-DE45610356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5308A-BD0E-72B4-C81C-DE45610356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131">
            <a:extLst>
              <a:ext uri="{FF2B5EF4-FFF2-40B4-BE49-F238E27FC236}">
                <a16:creationId xmlns:a16="http://schemas.microsoft.com/office/drawing/2014/main" id="{5A85BA3C-89ED-39E7-1082-2FEED2E10710}"/>
              </a:ext>
            </a:extLst>
          </p:cNvPr>
          <p:cNvSpPr/>
          <p:nvPr/>
        </p:nvSpPr>
        <p:spPr>
          <a:xfrm>
            <a:off x="4513463" y="5253832"/>
            <a:ext cx="491232" cy="309561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32%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DD595F2-DD53-CD60-9F53-A8D043757E45}"/>
              </a:ext>
            </a:extLst>
          </p:cNvPr>
          <p:cNvSpPr/>
          <p:nvPr/>
        </p:nvSpPr>
        <p:spPr>
          <a:xfrm>
            <a:off x="10285412" y="5244294"/>
            <a:ext cx="504826" cy="4191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41%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9D82A78E-D23B-AA3A-347D-0052C1F305DF}"/>
              </a:ext>
            </a:extLst>
          </p:cNvPr>
          <p:cNvSpPr txBox="1"/>
          <p:nvPr/>
        </p:nvSpPr>
        <p:spPr>
          <a:xfrm>
            <a:off x="2681433" y="18030"/>
            <a:ext cx="659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For the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Dec, 2023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DBC7A9D8-3D55-04C7-19A7-12774EBC72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8007942"/>
                  </p:ext>
                </p:extLst>
              </p:nvPr>
            </p:nvGraphicFramePr>
            <p:xfrm>
              <a:off x="640079" y="1588499"/>
              <a:ext cx="5408295" cy="40627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DBC7A9D8-3D55-04C7-19A7-12774EBC72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079" y="1588499"/>
                <a:ext cx="5408295" cy="40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E33E324A-3BBF-6092-1E3A-0C81E3202B9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65193863"/>
                  </p:ext>
                </p:extLst>
              </p:nvPr>
            </p:nvGraphicFramePr>
            <p:xfrm>
              <a:off x="6250898" y="1588498"/>
              <a:ext cx="5703326" cy="40627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E33E324A-3BBF-6092-1E3A-0C81E3202B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0898" y="1588498"/>
                <a:ext cx="5703326" cy="40627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906201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433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For the Nine Months ended 31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st 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December, 2023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8A3698-CFC9-A1C2-BCB8-BFDD99D1BF9C}"/>
              </a:ext>
            </a:extLst>
          </p:cNvPr>
          <p:cNvSpPr/>
          <p:nvPr/>
        </p:nvSpPr>
        <p:spPr>
          <a:xfrm>
            <a:off x="7258096" y="1028265"/>
            <a:ext cx="1377798" cy="34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Rs.in</a:t>
            </a:r>
            <a:r>
              <a:rPr lang="en-US" b="1" dirty="0">
                <a:solidFill>
                  <a:schemeClr val="tx1"/>
                </a:solidFill>
              </a:rPr>
              <a:t> Crore)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755484-33F4-1582-BE63-F5E3FC169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52262"/>
              </p:ext>
            </p:extLst>
          </p:nvPr>
        </p:nvGraphicFramePr>
        <p:xfrm>
          <a:off x="3400745" y="1434604"/>
          <a:ext cx="5237645" cy="430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83100" imgH="3314700" progId="Excel.Sheet.12">
                  <p:embed/>
                </p:oleObj>
              </mc:Choice>
              <mc:Fallback>
                <p:oleObj name="Worksheet" r:id="rId2" imgW="44831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00745" y="1434604"/>
                        <a:ext cx="5237645" cy="430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464</Words>
  <Application>Microsoft Macintosh PowerPoint</Application>
  <PresentationFormat>Widescreen</PresentationFormat>
  <Paragraphs>107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 2</vt:lpstr>
      <vt:lpstr>Office Theme</vt:lpstr>
      <vt:lpstr>think-cell Slide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Darshankumar Vala</dc:creator>
  <cp:lastModifiedBy>35</cp:lastModifiedBy>
  <cp:revision>321</cp:revision>
  <cp:lastPrinted>2024-02-06T07:37:09Z</cp:lastPrinted>
  <dcterms:created xsi:type="dcterms:W3CDTF">2022-08-08T06:20:13Z</dcterms:created>
  <dcterms:modified xsi:type="dcterms:W3CDTF">2024-02-09T12:40:08Z</dcterms:modified>
</cp:coreProperties>
</file>