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3" r:id="rId8"/>
    <p:sldId id="262" r:id="rId9"/>
    <p:sldId id="271" r:id="rId10"/>
    <p:sldId id="264" r:id="rId11"/>
    <p:sldId id="265" r:id="rId12"/>
    <p:sldId id="266" r:id="rId13"/>
    <p:sldId id="267" r:id="rId14"/>
    <p:sldId id="268" r:id="rId15"/>
    <p:sldId id="276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16D52"/>
    <a:srgbClr val="AFA79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4712" autoAdjust="0"/>
  </p:normalViewPr>
  <p:slideViewPr>
    <p:cSldViewPr snapToGrid="0">
      <p:cViewPr>
        <p:scale>
          <a:sx n="77" d="100"/>
          <a:sy n="77" d="100"/>
        </p:scale>
        <p:origin x="-60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Intel%20Program%20Files%202\Back%20up%20F%20Drive\2022-2023\Q-2%202022-2023\PPT%20Q-2%20FY%202022-23\Working%20PPT%20Q-2%2022-2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Intel%20Program%20Files%202\Back%20up%20F%20Drive\2022-2023\Q-2%202022-2023\PPT%20Q-2%20FY%202022-23\Working%20PPT%20Q-2%2022-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ntel%20Program%20Files%202\Back%20up%20F%20Drive\2022-2023\Q-2%202022-2023\PPT%20Q-2%20FY%202022-23\Working%20PPT%20Q-2%2022-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Profit/ (Loss) before Tax </a:t>
            </a:r>
            <a:r>
              <a:rPr lang="en-US" dirty="0" smtClean="0"/>
              <a:t>H1</a:t>
            </a:r>
            <a:endParaRPr lang="en-US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Sheet1!$A$33</c:f>
              <c:strCache>
                <c:ptCount val="1"/>
                <c:pt idx="0">
                  <c:v>Profit/ (Loss) before Tax Q2</c:v>
                </c:pt>
              </c:strCache>
            </c:strRef>
          </c:tx>
          <c:dLbls>
            <c:dLbl>
              <c:idx val="0"/>
              <c:layout>
                <c:manualLayout>
                  <c:x val="1.6676387264229941E-2"/>
                  <c:y val="-1.3883493801256887E-2"/>
                </c:manualLayout>
              </c:layout>
              <c:showVal val="1"/>
            </c:dLbl>
            <c:dLbl>
              <c:idx val="1"/>
              <c:layout>
                <c:manualLayout>
                  <c:x val="1.9101698697747752E-2"/>
                  <c:y val="-4.1650481403770624E-2"/>
                </c:manualLayout>
              </c:layout>
              <c:showVal val="1"/>
            </c:dLbl>
            <c:dLbl>
              <c:idx val="2"/>
              <c:layout>
                <c:manualLayout>
                  <c:x val="1.6676387264229941E-2"/>
                  <c:y val="-2.7766987602513837E-2"/>
                </c:manualLayout>
              </c:layout>
              <c:showVal val="1"/>
            </c:dLbl>
            <c:dLbl>
              <c:idx val="3"/>
              <c:layout>
                <c:manualLayout>
                  <c:x val="2.223518301897336E-2"/>
                  <c:y val="-1.3883493801256887E-2"/>
                </c:manualLayout>
              </c:layout>
              <c:showVal val="1"/>
            </c:dLbl>
            <c:dLbl>
              <c:idx val="4"/>
              <c:layout>
                <c:manualLayout>
                  <c:x val="1.6676387264229941E-2"/>
                  <c:y val="-2.313915633542803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Sheet1!$B$32:$F$32</c:f>
              <c:strCache>
                <c:ptCount val="5"/>
                <c:pt idx="0">
                  <c:v>2022-23</c:v>
                </c:pt>
                <c:pt idx="1">
                  <c:v>2021-22</c:v>
                </c:pt>
                <c:pt idx="2">
                  <c:v>2020-21</c:v>
                </c:pt>
                <c:pt idx="3">
                  <c:v>2019-20</c:v>
                </c:pt>
                <c:pt idx="4">
                  <c:v>2018-19</c:v>
                </c:pt>
              </c:strCache>
            </c:strRef>
          </c:cat>
          <c:val>
            <c:numRef>
              <c:f>Sheet1!$B$33:$F$33</c:f>
              <c:numCache>
                <c:formatCode>0</c:formatCode>
                <c:ptCount val="5"/>
                <c:pt idx="0" formatCode="General">
                  <c:v>670</c:v>
                </c:pt>
                <c:pt idx="1">
                  <c:v>93.533499999999975</c:v>
                </c:pt>
                <c:pt idx="2">
                  <c:v>22.268900000000066</c:v>
                </c:pt>
                <c:pt idx="3">
                  <c:v>168.93050000000002</c:v>
                </c:pt>
                <c:pt idx="4">
                  <c:v>54.430499999999967</c:v>
                </c:pt>
              </c:numCache>
            </c:numRef>
          </c:val>
        </c:ser>
        <c:shape val="box"/>
        <c:axId val="98858496"/>
        <c:axId val="98860416"/>
        <c:axId val="0"/>
      </c:bar3DChart>
      <c:catAx>
        <c:axId val="98858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8860416"/>
        <c:crosses val="autoZero"/>
        <c:auto val="1"/>
        <c:lblAlgn val="ctr"/>
        <c:lblOffset val="100"/>
      </c:catAx>
      <c:valAx>
        <c:axId val="988604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8858496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Revenue from Operations </a:t>
            </a:r>
            <a:r>
              <a:rPr lang="en-US" dirty="0" smtClean="0"/>
              <a:t>H1</a:t>
            </a:r>
            <a:endParaRPr lang="en-US" dirty="0"/>
          </a:p>
        </c:rich>
      </c:tx>
      <c:layout/>
    </c:title>
    <c:plotArea>
      <c:layout/>
      <c:lineChart>
        <c:grouping val="stacked"/>
        <c:ser>
          <c:idx val="0"/>
          <c:order val="0"/>
          <c:tx>
            <c:strRef>
              <c:f>Sheet1!$A$28</c:f>
              <c:strCache>
                <c:ptCount val="1"/>
                <c:pt idx="0">
                  <c:v>Revenue from Operations Q2</c:v>
                </c:pt>
              </c:strCache>
            </c:strRef>
          </c:tx>
          <c:spPr>
            <a:ln cmpd="sng">
              <a:headEnd type="diamond" w="med" len="med"/>
              <a:tailEnd type="triangle" w="med" len="me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4.165048140377060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3139156335428124E-2"/>
                </c:manualLayout>
              </c:layout>
              <c:showVal val="1"/>
            </c:dLbl>
            <c:dLbl>
              <c:idx val="2"/>
              <c:layout>
                <c:manualLayout>
                  <c:x val="6.1778283533722804E-17"/>
                  <c:y val="2.77669876025138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5.553397520502750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Sheet1!$B$27:$F$27</c:f>
              <c:strCache>
                <c:ptCount val="5"/>
                <c:pt idx="0">
                  <c:v>2022-23</c:v>
                </c:pt>
                <c:pt idx="1">
                  <c:v>2021-22</c:v>
                </c:pt>
                <c:pt idx="2">
                  <c:v>2020-21</c:v>
                </c:pt>
                <c:pt idx="3">
                  <c:v>2019-20</c:v>
                </c:pt>
                <c:pt idx="4">
                  <c:v>2018-19</c:v>
                </c:pt>
              </c:strCache>
            </c:strRef>
          </c:cat>
          <c:val>
            <c:numRef>
              <c:f>Sheet1!$B$28:$F$28</c:f>
              <c:numCache>
                <c:formatCode>0</c:formatCode>
                <c:ptCount val="5"/>
                <c:pt idx="0" formatCode="General">
                  <c:v>1697</c:v>
                </c:pt>
                <c:pt idx="1">
                  <c:v>950.2192</c:v>
                </c:pt>
                <c:pt idx="2">
                  <c:v>444.16849999999999</c:v>
                </c:pt>
                <c:pt idx="3">
                  <c:v>769.26570000000004</c:v>
                </c:pt>
                <c:pt idx="4">
                  <c:v>938.79390000000114</c:v>
                </c:pt>
              </c:numCache>
            </c:numRef>
          </c:val>
        </c:ser>
        <c:marker val="1"/>
        <c:axId val="60726272"/>
        <c:axId val="60732160"/>
      </c:lineChart>
      <c:catAx>
        <c:axId val="607262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0732160"/>
        <c:crosses val="autoZero"/>
        <c:auto val="1"/>
        <c:lblAlgn val="ctr"/>
        <c:lblOffset val="100"/>
      </c:catAx>
      <c:valAx>
        <c:axId val="6073216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0726272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floor>
      <c:spPr>
        <a:noFill/>
        <a:ln w="25400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Sheet8!$A$17</c:f>
              <c:strCache>
                <c:ptCount val="1"/>
                <c:pt idx="0">
                  <c:v>PBT-H1 22-23</c:v>
                </c:pt>
              </c:strCache>
            </c:strRef>
          </c:tx>
          <c:dLbls>
            <c:dLbl>
              <c:idx val="0"/>
              <c:layout>
                <c:manualLayout>
                  <c:x val="6.5573770491803504E-3"/>
                  <c:y val="-1.8518518518518552E-2"/>
                </c:manualLayout>
              </c:layout>
              <c:showVal val="1"/>
            </c:dLbl>
            <c:dLbl>
              <c:idx val="1"/>
              <c:layout>
                <c:manualLayout>
                  <c:x val="-8.3559173382653298E-3"/>
                  <c:y val="0.11477760480864682"/>
                </c:manualLayout>
              </c:layout>
              <c:showVal val="1"/>
            </c:dLbl>
            <c:numFmt formatCode="0_);[Red]\(0\)" sourceLinked="0"/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Sheet8!$B$16:$E$16</c:f>
              <c:strCache>
                <c:ptCount val="4"/>
                <c:pt idx="0">
                  <c:v>Mining</c:v>
                </c:pt>
                <c:pt idx="1">
                  <c:v>ATPS </c:v>
                </c:pt>
                <c:pt idx="2">
                  <c:v>Renewable Energy</c:v>
                </c:pt>
                <c:pt idx="3">
                  <c:v>Corporate</c:v>
                </c:pt>
              </c:strCache>
            </c:strRef>
          </c:cat>
          <c:val>
            <c:numRef>
              <c:f>Sheet8!$B$17:$E$17</c:f>
              <c:numCache>
                <c:formatCode>0_);[Red]\(0\)</c:formatCode>
                <c:ptCount val="4"/>
                <c:pt idx="0" formatCode="General">
                  <c:v>627</c:v>
                </c:pt>
                <c:pt idx="1">
                  <c:v>-28</c:v>
                </c:pt>
                <c:pt idx="2" formatCode="0">
                  <c:v>44.86</c:v>
                </c:pt>
                <c:pt idx="3" formatCode="General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Sheet8!$A$18</c:f>
              <c:strCache>
                <c:ptCount val="1"/>
                <c:pt idx="0">
                  <c:v>PBT-H1 21-22</c:v>
                </c:pt>
              </c:strCache>
            </c:strRef>
          </c:tx>
          <c:dLbls>
            <c:dLbl>
              <c:idx val="0"/>
              <c:layout>
                <c:manualLayout>
                  <c:x val="1.3114754098360687E-2"/>
                  <c:y val="-2.777777777777789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12169032217514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Sheet8!$B$16:$E$16</c:f>
              <c:strCache>
                <c:ptCount val="4"/>
                <c:pt idx="0">
                  <c:v>Mining</c:v>
                </c:pt>
                <c:pt idx="1">
                  <c:v>ATPS </c:v>
                </c:pt>
                <c:pt idx="2">
                  <c:v>Renewable Energy</c:v>
                </c:pt>
                <c:pt idx="3">
                  <c:v>Corporate</c:v>
                </c:pt>
              </c:strCache>
            </c:strRef>
          </c:cat>
          <c:val>
            <c:numRef>
              <c:f>Sheet8!$B$18:$E$18</c:f>
              <c:numCache>
                <c:formatCode>0_);[Red]\(0\)</c:formatCode>
                <c:ptCount val="4"/>
                <c:pt idx="0" formatCode="General">
                  <c:v>53</c:v>
                </c:pt>
                <c:pt idx="1">
                  <c:v>-28</c:v>
                </c:pt>
                <c:pt idx="2" formatCode="General">
                  <c:v>41</c:v>
                </c:pt>
                <c:pt idx="3" formatCode="General">
                  <c:v>27</c:v>
                </c:pt>
              </c:numCache>
            </c:numRef>
          </c:val>
        </c:ser>
        <c:ser>
          <c:idx val="2"/>
          <c:order val="2"/>
          <c:tx>
            <c:strRef>
              <c:f>Sheet8!$A$19</c:f>
              <c:strCache>
                <c:ptCount val="1"/>
                <c:pt idx="0">
                  <c:v>Increase/ (Decrease) in %</c:v>
                </c:pt>
              </c:strCache>
            </c:strRef>
          </c:tx>
          <c:dLbls>
            <c:dLbl>
              <c:idx val="0"/>
              <c:layout>
                <c:manualLayout>
                  <c:x val="3.0601092896174947E-2"/>
                  <c:y val="-3.2407407407407489E-2"/>
                </c:manualLayout>
              </c:layout>
              <c:showVal val="1"/>
            </c:dLbl>
            <c:dLbl>
              <c:idx val="1"/>
              <c:layout>
                <c:manualLayout>
                  <c:x val="8.7431693989071038E-3"/>
                  <c:y val="-2.3148148148148147E-2"/>
                </c:manualLayout>
              </c:layout>
              <c:showVal val="1"/>
            </c:dLbl>
            <c:dLbl>
              <c:idx val="2"/>
              <c:layout>
                <c:manualLayout>
                  <c:x val="1.3114754098360687E-2"/>
                  <c:y val="-2.7777777777777891E-2"/>
                </c:manualLayout>
              </c:layout>
              <c:showVal val="1"/>
            </c:dLbl>
            <c:dLbl>
              <c:idx val="3"/>
              <c:layout>
                <c:manualLayout>
                  <c:x val="1.3114754098360687E-2"/>
                  <c:y val="-3.240740740740748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Sheet8!$B$16:$E$16</c:f>
              <c:strCache>
                <c:ptCount val="4"/>
                <c:pt idx="0">
                  <c:v>Mining</c:v>
                </c:pt>
                <c:pt idx="1">
                  <c:v>ATPS </c:v>
                </c:pt>
                <c:pt idx="2">
                  <c:v>Renewable Energy</c:v>
                </c:pt>
                <c:pt idx="3">
                  <c:v>Corporate</c:v>
                </c:pt>
              </c:strCache>
            </c:strRef>
          </c:cat>
          <c:val>
            <c:numRef>
              <c:f>Sheet8!$B$19:$E$19</c:f>
              <c:numCache>
                <c:formatCode>0%</c:formatCode>
                <c:ptCount val="4"/>
                <c:pt idx="0">
                  <c:v>10.830188679245294</c:v>
                </c:pt>
                <c:pt idx="1">
                  <c:v>0</c:v>
                </c:pt>
                <c:pt idx="2">
                  <c:v>9.4146341463414704E-2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shape val="cylinder"/>
        <c:axId val="60816768"/>
        <c:axId val="60900480"/>
        <c:axId val="0"/>
      </c:bar3DChart>
      <c:catAx>
        <c:axId val="60816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60900480"/>
        <c:crosses val="autoZero"/>
        <c:auto val="1"/>
        <c:lblAlgn val="ctr"/>
        <c:lblOffset val="100"/>
      </c:catAx>
      <c:valAx>
        <c:axId val="609004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0816768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0.04766</cdr:x>
      <cdr:y>0.2755</cdr:y>
    </cdr:from>
    <cdr:to>
      <cdr:x>0.09939</cdr:x>
      <cdr:y>0.70457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0" y="1137664"/>
          <a:ext cx="1177464" cy="414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Rs.</a:t>
          </a:r>
          <a:r>
            <a:rPr lang="en-US" sz="1200" b="1" baseline="0" dirty="0"/>
            <a:t> in </a:t>
          </a:r>
          <a:r>
            <a:rPr lang="en-US" sz="1200" b="1" baseline="0" dirty="0" smtClean="0"/>
            <a:t> </a:t>
          </a:r>
          <a:r>
            <a:rPr lang="en-US" sz="1200" b="1" baseline="0" dirty="0" err="1" smtClean="0"/>
            <a:t>Crore</a:t>
          </a:r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0.7459</cdr:x>
      <cdr:y>0.06387</cdr:y>
    </cdr:from>
    <cdr:to>
      <cdr:x>0.90492</cdr:x>
      <cdr:y>0.17581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2325" y="175264"/>
          <a:ext cx="1198604" cy="307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dirty="0"/>
            <a:t>Rs.</a:t>
          </a:r>
          <a:r>
            <a:rPr lang="en-US" sz="1200" b="1" baseline="0" dirty="0"/>
            <a:t> in </a:t>
          </a:r>
          <a:r>
            <a:rPr lang="en-US" sz="1200" b="1" baseline="0" dirty="0" smtClean="0"/>
            <a:t> </a:t>
          </a:r>
          <a:r>
            <a:rPr lang="en-US" sz="1200" b="1" baseline="0" dirty="0" err="1" smtClean="0"/>
            <a:t>Crore</a:t>
          </a:r>
          <a:endParaRPr lang="en-US" sz="12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71280393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2F479E61-A9B4-FE32-3877-B4BDEBE42908}"/>
              </a:ext>
            </a:extLst>
          </p:cNvPr>
          <p:cNvGrpSpPr/>
          <p:nvPr userDrawn="1"/>
        </p:nvGrpSpPr>
        <p:grpSpPr>
          <a:xfrm>
            <a:off x="10483457" y="211521"/>
            <a:ext cx="1301773" cy="669628"/>
            <a:chOff x="5063558" y="3270605"/>
            <a:chExt cx="1544177" cy="79432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9989E0C-1EC8-7FB6-9A48-207BF2170E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538" y="3270605"/>
              <a:ext cx="639197" cy="79432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B701D33F-5247-3E31-B7ED-2BE803999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3558" y="3287544"/>
              <a:ext cx="768098" cy="76505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67E222A-B951-65DA-00BE-BF0116DF37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119" y="6517178"/>
            <a:ext cx="815755" cy="2406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F196351-D006-602C-4BC5-366A722DAFAB}"/>
              </a:ext>
            </a:extLst>
          </p:cNvPr>
          <p:cNvSpPr txBox="1"/>
          <p:nvPr userDrawn="1"/>
        </p:nvSpPr>
        <p:spPr>
          <a:xfrm>
            <a:off x="9628216" y="6490454"/>
            <a:ext cx="1469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www.gmdcltd.com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17BC6C-BBAF-29F2-4ABB-F5C0017AA8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256" y="0"/>
            <a:ext cx="121829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193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3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86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3A69BA-816B-9B77-3BCC-770FB3C6EB53}"/>
              </a:ext>
            </a:extLst>
          </p:cNvPr>
          <p:cNvSpPr txBox="1"/>
          <p:nvPr/>
        </p:nvSpPr>
        <p:spPr>
          <a:xfrm>
            <a:off x="8241957" y="5928391"/>
            <a:ext cx="1841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FA27426-7F54-3EAC-76ED-5277D5CD9E8F}"/>
              </a:ext>
            </a:extLst>
          </p:cNvPr>
          <p:cNvGrpSpPr/>
          <p:nvPr/>
        </p:nvGrpSpPr>
        <p:grpSpPr>
          <a:xfrm>
            <a:off x="1272746" y="1721875"/>
            <a:ext cx="8093676" cy="2907677"/>
            <a:chOff x="806535" y="1659731"/>
            <a:chExt cx="8099092" cy="2907677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49EC86D-5DD5-8516-1315-515A6A530C8F}"/>
                </a:ext>
              </a:extLst>
            </p:cNvPr>
            <p:cNvSpPr txBox="1"/>
            <p:nvPr/>
          </p:nvSpPr>
          <p:spPr>
            <a:xfrm>
              <a:off x="2811025" y="1659731"/>
              <a:ext cx="6094602" cy="1421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Financial Results </a:t>
              </a:r>
            </a:p>
            <a:p>
              <a:pPr>
                <a:lnSpc>
                  <a:spcPct val="90000"/>
                </a:lnSpc>
              </a:pPr>
              <a:r>
                <a:rPr lang="en-IN" sz="4800" b="1" dirty="0">
                  <a:solidFill>
                    <a:srgbClr val="816D52"/>
                  </a:solidFill>
                </a:rPr>
                <a:t>Presentation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658D02AF-5226-3D33-481F-8D8F86EF3896}"/>
                </a:ext>
              </a:extLst>
            </p:cNvPr>
            <p:cNvSpPr txBox="1"/>
            <p:nvPr/>
          </p:nvSpPr>
          <p:spPr>
            <a:xfrm>
              <a:off x="2831997" y="3182413"/>
              <a:ext cx="504569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Unaudited Financial Results (UFR) For the </a:t>
              </a:r>
              <a:r>
                <a:rPr lang="en-US" sz="2800" dirty="0" smtClean="0"/>
                <a:t>half year / Quarter </a:t>
              </a:r>
              <a:r>
                <a:rPr lang="en-US" sz="2800" dirty="0"/>
                <a:t>ended on </a:t>
              </a:r>
              <a:r>
                <a:rPr lang="en-US" sz="2800" dirty="0" smtClean="0"/>
                <a:t>30th September, </a:t>
              </a:r>
              <a:r>
                <a:rPr lang="en-US" sz="2800" dirty="0"/>
                <a:t>2022</a:t>
              </a:r>
              <a:endParaRPr lang="en-IN" sz="28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63" y="3123799"/>
              <a:ext cx="4238394" cy="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C76C51-1624-7BBB-4947-0FD03E904345}"/>
              </a:ext>
            </a:extLst>
          </p:cNvPr>
          <p:cNvSpPr txBox="1"/>
          <p:nvPr/>
        </p:nvSpPr>
        <p:spPr>
          <a:xfrm>
            <a:off x="1149178" y="5725297"/>
            <a:ext cx="6858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</p:spTree>
    <p:extLst>
      <p:ext uri="{BB962C8B-B14F-4D97-AF65-F5344CB8AC3E}">
        <p14:creationId xmlns="" xmlns:p14="http://schemas.microsoft.com/office/powerpoint/2010/main" val="295609461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422050" y="1742183"/>
            <a:ext cx="763399" cy="78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421026" y="2612025"/>
            <a:ext cx="6722077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Project-wise Sales </a:t>
            </a:r>
            <a:r>
              <a:rPr lang="en-US" sz="6000" b="1" dirty="0" smtClean="0">
                <a:solidFill>
                  <a:schemeClr val="bg1"/>
                </a:solidFill>
              </a:rPr>
              <a:t>Analysis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2644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2303" y="1"/>
            <a:ext cx="8106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Project-wise Sales Analysis – Mining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(For the Half Year ended 30th September, 2022)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1866241" y="1015609"/>
          <a:ext cx="8374063" cy="5422261"/>
        </p:xfrm>
        <a:graphic>
          <a:graphicData uri="http://schemas.openxmlformats.org/presentationml/2006/ole">
            <p:oleObj spid="_x0000_s12290" name="Worksheet" r:id="rId3" imgW="5134133" imgH="3390826" progId="Excel.Sheet.12">
              <p:embed/>
            </p:oleObj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8670" y="1"/>
            <a:ext cx="8254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Project-wise Sales Analysis – Power</a:t>
            </a:r>
            <a:b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(For the Half Year ended 30th September,2022) 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569307" y="1198563"/>
          <a:ext cx="8835167" cy="4794464"/>
        </p:xfrm>
        <a:graphic>
          <a:graphicData uri="http://schemas.openxmlformats.org/presentationml/2006/ole">
            <p:oleObj spid="_x0000_s13314" name="Worksheet" r:id="rId3" imgW="9001041" imgH="3628913" progId="Excel.Sheet.12">
              <p:embed/>
            </p:oleObj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408670" y="2612025"/>
            <a:ext cx="66232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Segment-wise </a:t>
            </a:r>
            <a:r>
              <a:rPr lang="en-US" sz="6000" b="1" dirty="0" smtClean="0">
                <a:solidFill>
                  <a:schemeClr val="bg1"/>
                </a:solidFill>
              </a:rPr>
              <a:t>Performance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DC11F-30E8-A373-D4B8-FFE56B65B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410197" y="2029028"/>
            <a:ext cx="771844" cy="768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639280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005" y="24714"/>
            <a:ext cx="6096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Segment-wise Performance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 Up to Half Year ended 30th September,2022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001838" y="1074738"/>
          <a:ext cx="8291512" cy="3979862"/>
        </p:xfrm>
        <a:graphic>
          <a:graphicData uri="http://schemas.openxmlformats.org/presentationml/2006/ole">
            <p:oleObj spid="_x0000_s16386" name="Worksheet" r:id="rId3" imgW="5610179" imgH="2705026" progId="Excel.Sheet.12">
              <p:embed/>
            </p:oleObj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8508" y="-1"/>
            <a:ext cx="6096000" cy="757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Segment-wise Performance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3"/>
              </a:buClr>
              <a:defRPr/>
            </a:pP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 Up to Half Year ended 30th September,2022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2434280" y="1136820"/>
          <a:ext cx="7599405" cy="4868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BBD60D-335B-E362-E7C4-FBC94C8C3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937820E-ACA4-355C-A70A-311436A62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772" y="5980282"/>
            <a:ext cx="815755" cy="2406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3A69BA-816B-9B77-3BCC-770FB3C6EB53}"/>
              </a:ext>
            </a:extLst>
          </p:cNvPr>
          <p:cNvSpPr txBox="1"/>
          <p:nvPr/>
        </p:nvSpPr>
        <p:spPr>
          <a:xfrm>
            <a:off x="8115996" y="5928391"/>
            <a:ext cx="18360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</a:rPr>
              <a:t>www.gmdcltd.com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FA27426-7F54-3EAC-76ED-5277D5CD9E8F}"/>
              </a:ext>
            </a:extLst>
          </p:cNvPr>
          <p:cNvGrpSpPr/>
          <p:nvPr/>
        </p:nvGrpSpPr>
        <p:grpSpPr>
          <a:xfrm>
            <a:off x="1445741" y="1894438"/>
            <a:ext cx="7883610" cy="2198167"/>
            <a:chOff x="806535" y="1832294"/>
            <a:chExt cx="8099092" cy="2198167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971A40B4-C493-5133-484C-2D9AF881B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35" y="1832294"/>
              <a:ext cx="1768886" cy="21981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49EC86D-5DD5-8516-1315-515A6A530C8F}"/>
                </a:ext>
              </a:extLst>
            </p:cNvPr>
            <p:cNvSpPr txBox="1"/>
            <p:nvPr/>
          </p:nvSpPr>
          <p:spPr>
            <a:xfrm>
              <a:off x="2811025" y="1959279"/>
              <a:ext cx="609460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6000" b="1" dirty="0">
                  <a:solidFill>
                    <a:srgbClr val="816D52"/>
                  </a:solidFill>
                </a:rPr>
                <a:t>T</a:t>
              </a:r>
              <a:r>
                <a:rPr lang="en-IN" sz="6000" b="1" dirty="0">
                  <a:solidFill>
                    <a:srgbClr val="816D52"/>
                  </a:solidFill>
                </a:rPr>
                <a:t>hank You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8F14F020-40E9-AD92-4959-DF4E6F9722B0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63" y="3123799"/>
              <a:ext cx="4238394" cy="0"/>
            </a:xfrm>
            <a:prstGeom prst="line">
              <a:avLst/>
            </a:prstGeom>
            <a:ln w="12700">
              <a:solidFill>
                <a:srgbClr val="816D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C76C51-1624-7BBB-4947-0FD03E904345}"/>
              </a:ext>
            </a:extLst>
          </p:cNvPr>
          <p:cNvSpPr txBox="1"/>
          <p:nvPr/>
        </p:nvSpPr>
        <p:spPr>
          <a:xfrm>
            <a:off x="1390197" y="5725297"/>
            <a:ext cx="60946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Gujarat Mineral Development Corporation Ltd.</a:t>
            </a:r>
          </a:p>
          <a:p>
            <a:r>
              <a:rPr lang="en-IN" dirty="0">
                <a:solidFill>
                  <a:schemeClr val="bg1"/>
                </a:solidFill>
              </a:rPr>
              <a:t>(A Government of Gujarat Enterprise)</a:t>
            </a:r>
          </a:p>
        </p:txBody>
      </p:sp>
    </p:spTree>
    <p:extLst>
      <p:ext uri="{BB962C8B-B14F-4D97-AF65-F5344CB8AC3E}">
        <p14:creationId xmlns="" xmlns:p14="http://schemas.microsoft.com/office/powerpoint/2010/main" val="310624069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235D022-9EC4-6686-3C94-C7DCF0A65D28}"/>
              </a:ext>
            </a:extLst>
          </p:cNvPr>
          <p:cNvSpPr txBox="1"/>
          <p:nvPr/>
        </p:nvSpPr>
        <p:spPr>
          <a:xfrm>
            <a:off x="2372496" y="208344"/>
            <a:ext cx="2130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E417212-41BF-7717-0840-F25E72BE87C9}"/>
              </a:ext>
            </a:extLst>
          </p:cNvPr>
          <p:cNvSpPr txBox="1"/>
          <p:nvPr/>
        </p:nvSpPr>
        <p:spPr>
          <a:xfrm>
            <a:off x="2884274" y="1744035"/>
            <a:ext cx="7694388" cy="418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6D52"/>
                </a:solidFill>
              </a:rPr>
              <a:t>Performance Highlights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6D52"/>
                </a:solidFill>
              </a:rPr>
              <a:t>Last five years Revenue &amp; PBT highlights </a:t>
            </a:r>
            <a:r>
              <a:rPr lang="en-US" sz="3200" b="1" dirty="0" smtClean="0">
                <a:solidFill>
                  <a:srgbClr val="816D52"/>
                </a:solidFill>
              </a:rPr>
              <a:t>during first half of the year</a:t>
            </a:r>
            <a:endParaRPr lang="en-US" sz="3200" b="1" dirty="0">
              <a:solidFill>
                <a:srgbClr val="816D52"/>
              </a:solidFill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6D52"/>
                </a:solidFill>
              </a:rPr>
              <a:t>Financial Results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6D52"/>
                </a:solidFill>
              </a:rPr>
              <a:t>Project-wise Sales Analysis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816D52"/>
                </a:solidFill>
              </a:rPr>
              <a:t>Segment-wise performance</a:t>
            </a:r>
          </a:p>
          <a:p>
            <a:pPr>
              <a:lnSpc>
                <a:spcPct val="120000"/>
              </a:lnSpc>
            </a:pPr>
            <a:r>
              <a:rPr lang="en-US" sz="3200" b="1" dirty="0"/>
              <a:t> </a:t>
            </a:r>
            <a:endParaRPr lang="en-I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69D574-EA84-3D9B-E314-61BA65CF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2843868" y="2522359"/>
            <a:ext cx="399368" cy="410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412405-E5EF-BA6E-819E-8BFC3088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2835423" y="1901573"/>
            <a:ext cx="412610" cy="4108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352E207-3C9D-87C6-2FA1-BCE2F7C7D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2835423" y="3671650"/>
            <a:ext cx="412610" cy="410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636C05F-6D76-6936-2F83-7EB3E42E72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2843868" y="4250491"/>
            <a:ext cx="399368" cy="4108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3F72A20-91C1-533B-D1FA-4E14D209E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781"/>
          <a:stretch/>
        </p:blipFill>
        <p:spPr>
          <a:xfrm>
            <a:off x="2843869" y="4820772"/>
            <a:ext cx="401784" cy="405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926634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DC3546-CC33-0B7D-B7F8-529215B762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54DCF-AE05-2152-E8FD-E1FFD0A87C7C}"/>
              </a:ext>
            </a:extLst>
          </p:cNvPr>
          <p:cNvSpPr txBox="1"/>
          <p:nvPr/>
        </p:nvSpPr>
        <p:spPr>
          <a:xfrm>
            <a:off x="1643448" y="2684369"/>
            <a:ext cx="6326659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6600" b="1" dirty="0">
                <a:solidFill>
                  <a:schemeClr val="bg1"/>
                </a:solidFill>
              </a:rPr>
              <a:t>Performance Highlights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5A93EA-F908-81FE-E4D2-AFE588FA44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685460" y="1745245"/>
            <a:ext cx="771844" cy="768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713589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8EFE57-753B-C49F-1FF3-9E7A1C47E826}"/>
              </a:ext>
            </a:extLst>
          </p:cNvPr>
          <p:cNvSpPr txBox="1"/>
          <p:nvPr/>
        </p:nvSpPr>
        <p:spPr>
          <a:xfrm>
            <a:off x="1304900" y="1151896"/>
            <a:ext cx="101984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kumimoji="1" lang="en-US" sz="2800" b="1" dirty="0" smtClean="0">
              <a:solidFill>
                <a:srgbClr val="816D52"/>
              </a:solidFill>
              <a:cs typeface="Arial" charset="0"/>
            </a:endParaRPr>
          </a:p>
          <a:p>
            <a:pPr>
              <a:defRPr/>
            </a:pPr>
            <a:endParaRPr kumimoji="1" lang="en-US" sz="2800" b="1" dirty="0">
              <a:solidFill>
                <a:srgbClr val="816D52"/>
              </a:solidFill>
              <a:cs typeface="Arial" charset="0"/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816D52"/>
                </a:solidFill>
              </a:rPr>
              <a:t>Highest ever first half turnover of ₹ 1694 </a:t>
            </a:r>
            <a:r>
              <a:rPr lang="en-US" sz="3200" b="1" dirty="0" err="1" smtClean="0">
                <a:solidFill>
                  <a:srgbClr val="816D52"/>
                </a:solidFill>
              </a:rPr>
              <a:t>Crore</a:t>
            </a:r>
            <a:endParaRPr lang="en-US" sz="3200" b="1" dirty="0" smtClean="0">
              <a:solidFill>
                <a:srgbClr val="816D52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816D52"/>
                </a:solidFill>
              </a:rPr>
              <a:t>Highest ever first half Profit Before Tax of ₹ 670 </a:t>
            </a:r>
            <a:r>
              <a:rPr lang="en-US" sz="3200" b="1" dirty="0" err="1" smtClean="0">
                <a:solidFill>
                  <a:srgbClr val="816D52"/>
                </a:solidFill>
              </a:rPr>
              <a:t>Crore</a:t>
            </a:r>
            <a:endParaRPr lang="en-US" sz="3200" b="1" dirty="0" smtClean="0">
              <a:solidFill>
                <a:srgbClr val="816D52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816D52"/>
                </a:solidFill>
              </a:rPr>
              <a:t>Highest ever second quarter turnover of ₹ 539 </a:t>
            </a:r>
            <a:r>
              <a:rPr lang="en-US" sz="3200" b="1" dirty="0" err="1" smtClean="0">
                <a:solidFill>
                  <a:srgbClr val="816D52"/>
                </a:solidFill>
              </a:rPr>
              <a:t>Crore</a:t>
            </a:r>
            <a:endParaRPr lang="en-US" sz="3200" b="1" dirty="0" smtClean="0">
              <a:solidFill>
                <a:srgbClr val="816D52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rgbClr val="816D52"/>
                </a:solidFill>
              </a:rPr>
              <a:t>Second highest profit before tax of ₹ 204 </a:t>
            </a:r>
            <a:r>
              <a:rPr lang="en-US" sz="3200" b="1" dirty="0" err="1" smtClean="0">
                <a:solidFill>
                  <a:srgbClr val="816D52"/>
                </a:solidFill>
              </a:rPr>
              <a:t>Crore</a:t>
            </a:r>
            <a:r>
              <a:rPr lang="en-US" sz="3200" b="1" dirty="0" smtClean="0">
                <a:solidFill>
                  <a:srgbClr val="816D52"/>
                </a:solidFill>
              </a:rPr>
              <a:t> for the second quarter.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C2ECE9-10EA-D193-8E5D-6008E4EF93A3}"/>
              </a:ext>
            </a:extLst>
          </p:cNvPr>
          <p:cNvSpPr txBox="1"/>
          <p:nvPr/>
        </p:nvSpPr>
        <p:spPr>
          <a:xfrm>
            <a:off x="1412110" y="285289"/>
            <a:ext cx="7571251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Half Year / Quarterly Performance </a:t>
            </a:r>
            <a:r>
              <a:rPr lang="en-US" sz="2800" b="1" dirty="0">
                <a:solidFill>
                  <a:schemeClr val="bg1"/>
                </a:solidFill>
              </a:rPr>
              <a:t>Highlights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412405-E5EF-BA6E-819E-8BFC3088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203392" y="2167791"/>
            <a:ext cx="412610" cy="410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69D574-EA84-3D9B-E314-61BA65CF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200265" y="2742278"/>
            <a:ext cx="399368" cy="410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412405-E5EF-BA6E-819E-8BFC3088FF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193746" y="3304039"/>
            <a:ext cx="412610" cy="410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69D574-EA84-3D9B-E314-61BA65CF0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202195" y="3913250"/>
            <a:ext cx="399368" cy="410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16884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E21CF8D-1538-616F-32EA-E97756DA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00" r="35626"/>
          <a:stretch/>
        </p:blipFill>
        <p:spPr>
          <a:xfrm>
            <a:off x="1644476" y="1742183"/>
            <a:ext cx="763399" cy="785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507523" y="2548967"/>
            <a:ext cx="65120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Last five years Revenue &amp; PBT highlights for </a:t>
            </a:r>
            <a:r>
              <a:rPr lang="en-US" sz="6000" b="1" dirty="0" smtClean="0">
                <a:solidFill>
                  <a:schemeClr val="bg1"/>
                </a:solidFill>
              </a:rPr>
              <a:t>H1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7287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87115C8-31B9-25E0-25C5-EDEBD7E1445B}"/>
              </a:ext>
            </a:extLst>
          </p:cNvPr>
          <p:cNvSpPr txBox="1"/>
          <p:nvPr/>
        </p:nvSpPr>
        <p:spPr>
          <a:xfrm>
            <a:off x="1927653" y="138896"/>
            <a:ext cx="7488195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</a:rPr>
              <a:t>Last five years Revenue &amp; PBT highlights for </a:t>
            </a:r>
            <a:r>
              <a:rPr lang="en-US" sz="2800" b="1" dirty="0" smtClean="0">
                <a:solidFill>
                  <a:schemeClr val="bg1"/>
                </a:solidFill>
              </a:rPr>
              <a:t>H1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051222" y="3675602"/>
          <a:ext cx="8007178" cy="274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224217" y="981830"/>
          <a:ext cx="7537621" cy="268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6403564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CA29E8-C074-93A4-D93C-AE0A4DA66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6639FD3-CFCD-ADA4-B81B-58BE47C511F9}"/>
              </a:ext>
            </a:extLst>
          </p:cNvPr>
          <p:cNvSpPr txBox="1"/>
          <p:nvPr/>
        </p:nvSpPr>
        <p:spPr>
          <a:xfrm>
            <a:off x="1346885" y="2730843"/>
            <a:ext cx="66108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>
                <a:solidFill>
                  <a:schemeClr val="bg1"/>
                </a:solidFill>
              </a:rPr>
              <a:t>Financial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B2AF82-D92E-687C-2D75-61F6B7645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0376"/>
          <a:stretch/>
        </p:blipFill>
        <p:spPr>
          <a:xfrm>
            <a:off x="1364596" y="2076324"/>
            <a:ext cx="771844" cy="768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292064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841500" y="976314"/>
          <a:ext cx="8661400" cy="5375060"/>
        </p:xfrm>
        <a:graphic>
          <a:graphicData uri="http://schemas.openxmlformats.org/presentationml/2006/ole">
            <p:oleObj spid="_x0000_s1027" name="Worksheet" r:id="rId3" imgW="7420021" imgH="4848151" progId="Excel.Shee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81433" y="0"/>
            <a:ext cx="65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Financial Results</a:t>
            </a:r>
            <a:b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For the Half Year ended 30</a:t>
            </a:r>
            <a:r>
              <a:rPr lang="en-US" sz="2400" b="1" baseline="30000" dirty="0" smtClean="0">
                <a:solidFill>
                  <a:schemeClr val="bg1"/>
                </a:solidFill>
                <a:cs typeface="Calibri" pitchFamily="34" charset="0"/>
              </a:rPr>
              <a:t>th </a:t>
            </a: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September, 2022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81433" y="0"/>
            <a:ext cx="6598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Financial Performance </a:t>
            </a:r>
            <a:b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Q2 of FY 21-22 </a:t>
            </a:r>
            <a:r>
              <a:rPr lang="en-US" sz="2400" b="1" dirty="0" err="1" smtClean="0">
                <a:solidFill>
                  <a:schemeClr val="bg1"/>
                </a:solidFill>
                <a:cs typeface="Calibri" pitchFamily="34" charset="0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cs typeface="Calibri" pitchFamily="34" charset="0"/>
              </a:rPr>
              <a:t> Q2 of FY 22-23</a:t>
            </a:r>
            <a:endParaRPr lang="en-US" sz="2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15364" name="Object 1">
            <a:hlinkClick r:id="" action="ppaction://noaction" highlightClick="1"/>
          </p:cNvPr>
          <p:cNvGraphicFramePr>
            <a:graphicFrameLocks noChangeAspect="1"/>
          </p:cNvGraphicFramePr>
          <p:nvPr/>
        </p:nvGraphicFramePr>
        <p:xfrm>
          <a:off x="2027238" y="927100"/>
          <a:ext cx="8289925" cy="5437188"/>
        </p:xfrm>
        <a:graphic>
          <a:graphicData uri="http://schemas.openxmlformats.org/presentationml/2006/ole">
            <p:oleObj spid="_x0000_s15364" name="Worksheet" r:id="rId3" imgW="4886241" imgH="3495638" progId="Excel.Sheet.12">
              <p:embed/>
            </p:oleObj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242</Words>
  <Application>Microsoft Office PowerPoint</Application>
  <PresentationFormat>Custom</PresentationFormat>
  <Paragraphs>60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Darshankumar Vala</dc:creator>
  <cp:lastModifiedBy>er</cp:lastModifiedBy>
  <cp:revision>120</cp:revision>
  <dcterms:created xsi:type="dcterms:W3CDTF">2022-08-08T06:20:13Z</dcterms:created>
  <dcterms:modified xsi:type="dcterms:W3CDTF">2022-10-18T10:48:40Z</dcterms:modified>
</cp:coreProperties>
</file>